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55" r:id="rId2"/>
    <p:sldId id="513" r:id="rId3"/>
    <p:sldId id="357" r:id="rId4"/>
    <p:sldId id="358" r:id="rId5"/>
    <p:sldId id="410" r:id="rId6"/>
    <p:sldId id="456" r:id="rId7"/>
    <p:sldId id="457" r:id="rId8"/>
    <p:sldId id="450" r:id="rId9"/>
    <p:sldId id="383" r:id="rId10"/>
    <p:sldId id="451" r:id="rId11"/>
    <p:sldId id="452" r:id="rId12"/>
    <p:sldId id="430" r:id="rId13"/>
    <p:sldId id="384" r:id="rId14"/>
    <p:sldId id="424" r:id="rId15"/>
    <p:sldId id="511" r:id="rId16"/>
    <p:sldId id="442" r:id="rId17"/>
    <p:sldId id="359" r:id="rId18"/>
    <p:sldId id="425" r:id="rId19"/>
    <p:sldId id="426" r:id="rId20"/>
    <p:sldId id="361" r:id="rId21"/>
    <p:sldId id="395" r:id="rId22"/>
    <p:sldId id="394" r:id="rId23"/>
    <p:sldId id="362" r:id="rId24"/>
    <p:sldId id="397" r:id="rId25"/>
    <p:sldId id="363" r:id="rId26"/>
    <p:sldId id="398" r:id="rId27"/>
    <p:sldId id="354" r:id="rId28"/>
    <p:sldId id="431" r:id="rId29"/>
    <p:sldId id="460" r:id="rId30"/>
    <p:sldId id="455" r:id="rId31"/>
    <p:sldId id="515" r:id="rId32"/>
    <p:sldId id="514" r:id="rId33"/>
    <p:sldId id="461" r:id="rId34"/>
    <p:sldId id="462" r:id="rId35"/>
    <p:sldId id="463" r:id="rId36"/>
    <p:sldId id="464" r:id="rId37"/>
    <p:sldId id="444" r:id="rId38"/>
    <p:sldId id="436" r:id="rId39"/>
    <p:sldId id="459" r:id="rId40"/>
    <p:sldId id="465" r:id="rId41"/>
    <p:sldId id="423" r:id="rId42"/>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E670A"/>
    <a:srgbClr val="C5C5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41" autoAdjust="0"/>
  </p:normalViewPr>
  <p:slideViewPr>
    <p:cSldViewPr>
      <p:cViewPr>
        <p:scale>
          <a:sx n="75" d="100"/>
          <a:sy n="75" d="100"/>
        </p:scale>
        <p:origin x="936" y="-197"/>
      </p:cViewPr>
      <p:guideLst>
        <p:guide orient="horz" pos="2160"/>
        <p:guide pos="2880"/>
      </p:guideLst>
    </p:cSldViewPr>
  </p:slideViewPr>
  <p:notesTextViewPr>
    <p:cViewPr>
      <p:scale>
        <a:sx n="100" d="100"/>
        <a:sy n="100" d="100"/>
      </p:scale>
      <p:origin x="0" y="0"/>
    </p:cViewPr>
  </p:notesTextViewPr>
  <p:notesViewPr>
    <p:cSldViewPr>
      <p:cViewPr varScale="1">
        <p:scale>
          <a:sx n="60" d="100"/>
          <a:sy n="60" d="100"/>
        </p:scale>
        <p:origin x="-273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21070041-8E36-4723-B35E-2764E8BF3E25}" type="datetimeFigureOut">
              <a:rPr lang="fr-FR"/>
              <a:pPr>
                <a:defRPr/>
              </a:pPr>
              <a:t>28/02/2022</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601C1B31-9695-47F0-B091-E39A0D65B834}" type="slidenum">
              <a:rPr lang="fr-FR"/>
              <a:pPr>
                <a:defRPr/>
              </a:pPr>
              <a:t>‹N°›</a:t>
            </a:fld>
            <a:endParaRPr lang="fr-FR"/>
          </a:p>
        </p:txBody>
      </p:sp>
    </p:spTree>
    <p:extLst>
      <p:ext uri="{BB962C8B-B14F-4D97-AF65-F5344CB8AC3E}">
        <p14:creationId xmlns:p14="http://schemas.microsoft.com/office/powerpoint/2010/main" val="4010542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0D6141AE-90DB-4ECB-82F4-AA06AF9DC07E}" type="datetimeFigureOut">
              <a:rPr lang="fr-FR"/>
              <a:pPr>
                <a:defRPr/>
              </a:pPr>
              <a:t>28/02/2022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C027E088-E072-4A67-8582-9841FE793FB1}" type="slidenum">
              <a:rPr lang="fr-FR"/>
              <a:pPr>
                <a:defRPr/>
              </a:pPr>
              <a:t>‹N°›</a:t>
            </a:fld>
            <a:endParaRPr lang="fr-FR"/>
          </a:p>
        </p:txBody>
      </p:sp>
    </p:spTree>
    <p:extLst>
      <p:ext uri="{BB962C8B-B14F-4D97-AF65-F5344CB8AC3E}">
        <p14:creationId xmlns:p14="http://schemas.microsoft.com/office/powerpoint/2010/main" val="8503145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dirty="0"/>
              <a:t>Cliquez pour modifier le style du titre</a:t>
            </a:r>
            <a:endParaRPr lang="fr-BE" dirty="0"/>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lvl1pPr>
              <a:defRPr/>
            </a:lvl1pPr>
          </a:lstStyle>
          <a:p>
            <a:pPr>
              <a:defRPr/>
            </a:pPr>
            <a:fld id="{CCED9857-6E9E-4B39-A25E-C4B0DCC3A780}" type="datetimeFigureOut">
              <a:rPr lang="fr-FR"/>
              <a:pPr>
                <a:defRPr/>
              </a:pPr>
              <a:t>28/02/2022</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pPr>
              <a:defRPr/>
            </a:pPr>
            <a:fld id="{1EC868AB-4B69-46EB-A34C-3A0580E50B7F}" type="slidenum">
              <a:rPr lang="fr-BE"/>
              <a:pPr>
                <a:defRPr/>
              </a:pPr>
              <a:t>‹N°›</a:t>
            </a:fld>
            <a:endParaRPr lang="fr-BE"/>
          </a:p>
        </p:txBody>
      </p:sp>
    </p:spTree>
    <p:extLst>
      <p:ext uri="{BB962C8B-B14F-4D97-AF65-F5344CB8AC3E}">
        <p14:creationId xmlns:p14="http://schemas.microsoft.com/office/powerpoint/2010/main" val="2016049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lvl1pPr>
              <a:defRPr/>
            </a:lvl1pPr>
          </a:lstStyle>
          <a:p>
            <a:pPr>
              <a:defRPr/>
            </a:pPr>
            <a:fld id="{F95A3888-5DAF-4FBC-9E60-EBA55EA9D890}" type="datetimeFigureOut">
              <a:rPr lang="fr-FR"/>
              <a:pPr>
                <a:defRPr/>
              </a:pPr>
              <a:t>28/02/2022</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pPr>
              <a:defRPr/>
            </a:pPr>
            <a:fld id="{E18E6AE8-8E04-41F7-81B3-6969D38C4A77}" type="slidenum">
              <a:rPr lang="fr-BE"/>
              <a:pPr>
                <a:defRPr/>
              </a:pPr>
              <a:t>‹N°›</a:t>
            </a:fld>
            <a:endParaRPr lang="fr-BE"/>
          </a:p>
        </p:txBody>
      </p:sp>
    </p:spTree>
    <p:extLst>
      <p:ext uri="{BB962C8B-B14F-4D97-AF65-F5344CB8AC3E}">
        <p14:creationId xmlns:p14="http://schemas.microsoft.com/office/powerpoint/2010/main" val="1921513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lvl1pPr>
              <a:defRPr/>
            </a:lvl1pPr>
          </a:lstStyle>
          <a:p>
            <a:pPr>
              <a:defRPr/>
            </a:pPr>
            <a:fld id="{D9C19340-98DB-41B6-9209-CC85CB4F75F1}" type="datetimeFigureOut">
              <a:rPr lang="fr-FR"/>
              <a:pPr>
                <a:defRPr/>
              </a:pPr>
              <a:t>28/02/2022</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pPr>
              <a:defRPr/>
            </a:pPr>
            <a:fld id="{60975B0E-6CEE-4391-B3D7-3A4656DB55ED}" type="slidenum">
              <a:rPr lang="fr-BE"/>
              <a:pPr>
                <a:defRPr/>
              </a:pPr>
              <a:t>‹N°›</a:t>
            </a:fld>
            <a:endParaRPr lang="fr-BE"/>
          </a:p>
        </p:txBody>
      </p:sp>
    </p:spTree>
    <p:extLst>
      <p:ext uri="{BB962C8B-B14F-4D97-AF65-F5344CB8AC3E}">
        <p14:creationId xmlns:p14="http://schemas.microsoft.com/office/powerpoint/2010/main" val="704012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lvl1pPr>
              <a:defRPr/>
            </a:lvl1pPr>
          </a:lstStyle>
          <a:p>
            <a:pPr>
              <a:defRPr/>
            </a:pPr>
            <a:fld id="{333FD371-1905-4FDE-AB47-982CD2814B14}" type="datetimeFigureOut">
              <a:rPr lang="fr-FR"/>
              <a:pPr>
                <a:defRPr/>
              </a:pPr>
              <a:t>28/02/2022</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pPr>
              <a:defRPr/>
            </a:pPr>
            <a:fld id="{8A1C1009-6F84-422D-8894-C2064D1C9D73}" type="slidenum">
              <a:rPr lang="fr-BE"/>
              <a:pPr>
                <a:defRPr/>
              </a:pPr>
              <a:t>‹N°›</a:t>
            </a:fld>
            <a:endParaRPr lang="fr-BE"/>
          </a:p>
        </p:txBody>
      </p:sp>
    </p:spTree>
    <p:extLst>
      <p:ext uri="{BB962C8B-B14F-4D97-AF65-F5344CB8AC3E}">
        <p14:creationId xmlns:p14="http://schemas.microsoft.com/office/powerpoint/2010/main" val="246664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EFAB5959-258E-42C8-B59B-48373A29CDCA}" type="datetimeFigureOut">
              <a:rPr lang="fr-FR"/>
              <a:pPr>
                <a:defRPr/>
              </a:pPr>
              <a:t>28/02/2022</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pPr>
              <a:defRPr/>
            </a:pPr>
            <a:fld id="{17B7B0D1-33C1-4A27-997D-972B4CE4CF4D}" type="slidenum">
              <a:rPr lang="fr-BE"/>
              <a:pPr>
                <a:defRPr/>
              </a:pPr>
              <a:t>‹N°›</a:t>
            </a:fld>
            <a:endParaRPr lang="fr-BE"/>
          </a:p>
        </p:txBody>
      </p:sp>
    </p:spTree>
    <p:extLst>
      <p:ext uri="{BB962C8B-B14F-4D97-AF65-F5344CB8AC3E}">
        <p14:creationId xmlns:p14="http://schemas.microsoft.com/office/powerpoint/2010/main" val="750174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3"/>
          <p:cNvSpPr>
            <a:spLocks noGrp="1"/>
          </p:cNvSpPr>
          <p:nvPr>
            <p:ph type="dt" sz="half" idx="10"/>
          </p:nvPr>
        </p:nvSpPr>
        <p:spPr/>
        <p:txBody>
          <a:bodyPr/>
          <a:lstStyle>
            <a:lvl1pPr>
              <a:defRPr/>
            </a:lvl1pPr>
          </a:lstStyle>
          <a:p>
            <a:pPr>
              <a:defRPr/>
            </a:pPr>
            <a:fld id="{3DD53C48-560A-450A-92DE-189D557F2723}" type="datetimeFigureOut">
              <a:rPr lang="fr-FR"/>
              <a:pPr>
                <a:defRPr/>
              </a:pPr>
              <a:t>28/02/2022</a:t>
            </a:fld>
            <a:endParaRPr lang="fr-BE"/>
          </a:p>
        </p:txBody>
      </p:sp>
      <p:sp>
        <p:nvSpPr>
          <p:cNvPr id="6" name="Espace réservé du pied de page 4"/>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p:cNvSpPr>
            <a:spLocks noGrp="1"/>
          </p:cNvSpPr>
          <p:nvPr>
            <p:ph type="sldNum" sz="quarter" idx="12"/>
          </p:nvPr>
        </p:nvSpPr>
        <p:spPr/>
        <p:txBody>
          <a:bodyPr/>
          <a:lstStyle>
            <a:lvl1pPr>
              <a:defRPr/>
            </a:lvl1pPr>
          </a:lstStyle>
          <a:p>
            <a:pPr>
              <a:defRPr/>
            </a:pPr>
            <a:fld id="{2CB34019-2353-422B-91B7-E2C55F6A3F5B}" type="slidenum">
              <a:rPr lang="fr-BE"/>
              <a:pPr>
                <a:defRPr/>
              </a:pPr>
              <a:t>‹N°›</a:t>
            </a:fld>
            <a:endParaRPr lang="fr-BE"/>
          </a:p>
        </p:txBody>
      </p:sp>
    </p:spTree>
    <p:extLst>
      <p:ext uri="{BB962C8B-B14F-4D97-AF65-F5344CB8AC3E}">
        <p14:creationId xmlns:p14="http://schemas.microsoft.com/office/powerpoint/2010/main" val="2551910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3"/>
          <p:cNvSpPr>
            <a:spLocks noGrp="1"/>
          </p:cNvSpPr>
          <p:nvPr>
            <p:ph type="dt" sz="half" idx="10"/>
          </p:nvPr>
        </p:nvSpPr>
        <p:spPr/>
        <p:txBody>
          <a:bodyPr/>
          <a:lstStyle>
            <a:lvl1pPr>
              <a:defRPr/>
            </a:lvl1pPr>
          </a:lstStyle>
          <a:p>
            <a:pPr>
              <a:defRPr/>
            </a:pPr>
            <a:fld id="{DDBD824C-4984-4A3C-A1A1-F6D8DB57E935}" type="datetimeFigureOut">
              <a:rPr lang="fr-FR"/>
              <a:pPr>
                <a:defRPr/>
              </a:pPr>
              <a:t>28/02/2022</a:t>
            </a:fld>
            <a:endParaRPr lang="fr-BE"/>
          </a:p>
        </p:txBody>
      </p:sp>
      <p:sp>
        <p:nvSpPr>
          <p:cNvPr id="8" name="Espace réservé du pied de page 4"/>
          <p:cNvSpPr>
            <a:spLocks noGrp="1"/>
          </p:cNvSpPr>
          <p:nvPr>
            <p:ph type="ftr" sz="quarter" idx="11"/>
          </p:nvPr>
        </p:nvSpPr>
        <p:spPr/>
        <p:txBody>
          <a:bodyPr/>
          <a:lstStyle>
            <a:lvl1pPr>
              <a:defRPr/>
            </a:lvl1pPr>
          </a:lstStyle>
          <a:p>
            <a:pPr>
              <a:defRPr/>
            </a:pPr>
            <a:endParaRPr lang="fr-BE"/>
          </a:p>
        </p:txBody>
      </p:sp>
      <p:sp>
        <p:nvSpPr>
          <p:cNvPr id="9" name="Espace réservé du numéro de diapositive 5"/>
          <p:cNvSpPr>
            <a:spLocks noGrp="1"/>
          </p:cNvSpPr>
          <p:nvPr>
            <p:ph type="sldNum" sz="quarter" idx="12"/>
          </p:nvPr>
        </p:nvSpPr>
        <p:spPr/>
        <p:txBody>
          <a:bodyPr/>
          <a:lstStyle>
            <a:lvl1pPr>
              <a:defRPr/>
            </a:lvl1pPr>
          </a:lstStyle>
          <a:p>
            <a:pPr>
              <a:defRPr/>
            </a:pPr>
            <a:fld id="{DC077F5C-5DCF-4C93-8AA3-33D9BD376EDE}" type="slidenum">
              <a:rPr lang="fr-BE"/>
              <a:pPr>
                <a:defRPr/>
              </a:pPr>
              <a:t>‹N°›</a:t>
            </a:fld>
            <a:endParaRPr lang="fr-BE"/>
          </a:p>
        </p:txBody>
      </p:sp>
    </p:spTree>
    <p:extLst>
      <p:ext uri="{BB962C8B-B14F-4D97-AF65-F5344CB8AC3E}">
        <p14:creationId xmlns:p14="http://schemas.microsoft.com/office/powerpoint/2010/main" val="1860248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3"/>
          <p:cNvSpPr>
            <a:spLocks noGrp="1"/>
          </p:cNvSpPr>
          <p:nvPr>
            <p:ph type="dt" sz="half" idx="10"/>
          </p:nvPr>
        </p:nvSpPr>
        <p:spPr/>
        <p:txBody>
          <a:bodyPr/>
          <a:lstStyle>
            <a:lvl1pPr>
              <a:defRPr/>
            </a:lvl1pPr>
          </a:lstStyle>
          <a:p>
            <a:pPr>
              <a:defRPr/>
            </a:pPr>
            <a:fld id="{CCAF39D3-CB3C-468C-B1D2-3F80A1E512B3}" type="datetimeFigureOut">
              <a:rPr lang="fr-FR"/>
              <a:pPr>
                <a:defRPr/>
              </a:pPr>
              <a:t>28/02/2022</a:t>
            </a:fld>
            <a:endParaRPr lang="fr-BE"/>
          </a:p>
        </p:txBody>
      </p:sp>
      <p:sp>
        <p:nvSpPr>
          <p:cNvPr id="4" name="Espace réservé du pied de page 4"/>
          <p:cNvSpPr>
            <a:spLocks noGrp="1"/>
          </p:cNvSpPr>
          <p:nvPr>
            <p:ph type="ftr" sz="quarter" idx="11"/>
          </p:nvPr>
        </p:nvSpPr>
        <p:spPr/>
        <p:txBody>
          <a:bodyPr/>
          <a:lstStyle>
            <a:lvl1pPr>
              <a:defRPr/>
            </a:lvl1pPr>
          </a:lstStyle>
          <a:p>
            <a:pPr>
              <a:defRPr/>
            </a:pPr>
            <a:endParaRPr lang="fr-BE"/>
          </a:p>
        </p:txBody>
      </p:sp>
      <p:sp>
        <p:nvSpPr>
          <p:cNvPr id="5" name="Espace réservé du numéro de diapositive 5"/>
          <p:cNvSpPr>
            <a:spLocks noGrp="1"/>
          </p:cNvSpPr>
          <p:nvPr>
            <p:ph type="sldNum" sz="quarter" idx="12"/>
          </p:nvPr>
        </p:nvSpPr>
        <p:spPr/>
        <p:txBody>
          <a:bodyPr/>
          <a:lstStyle>
            <a:lvl1pPr>
              <a:defRPr/>
            </a:lvl1pPr>
          </a:lstStyle>
          <a:p>
            <a:pPr>
              <a:defRPr/>
            </a:pPr>
            <a:fld id="{89D2C5F5-10C5-4D2A-9C1A-EE895C01488E}" type="slidenum">
              <a:rPr lang="fr-BE"/>
              <a:pPr>
                <a:defRPr/>
              </a:pPr>
              <a:t>‹N°›</a:t>
            </a:fld>
            <a:endParaRPr lang="fr-BE"/>
          </a:p>
        </p:txBody>
      </p:sp>
    </p:spTree>
    <p:extLst>
      <p:ext uri="{BB962C8B-B14F-4D97-AF65-F5344CB8AC3E}">
        <p14:creationId xmlns:p14="http://schemas.microsoft.com/office/powerpoint/2010/main" val="539836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00C4A37C-4603-4596-80AD-8908C239839E}" type="datetimeFigureOut">
              <a:rPr lang="fr-FR"/>
              <a:pPr>
                <a:defRPr/>
              </a:pPr>
              <a:t>28/02/2022</a:t>
            </a:fld>
            <a:endParaRPr lang="fr-BE"/>
          </a:p>
        </p:txBody>
      </p:sp>
      <p:sp>
        <p:nvSpPr>
          <p:cNvPr id="3" name="Espace réservé du pied de page 4"/>
          <p:cNvSpPr>
            <a:spLocks noGrp="1"/>
          </p:cNvSpPr>
          <p:nvPr>
            <p:ph type="ftr" sz="quarter" idx="11"/>
          </p:nvPr>
        </p:nvSpPr>
        <p:spPr/>
        <p:txBody>
          <a:bodyPr/>
          <a:lstStyle>
            <a:lvl1pPr>
              <a:defRPr/>
            </a:lvl1pPr>
          </a:lstStyle>
          <a:p>
            <a:pPr>
              <a:defRPr/>
            </a:pPr>
            <a:endParaRPr lang="fr-BE"/>
          </a:p>
        </p:txBody>
      </p:sp>
      <p:sp>
        <p:nvSpPr>
          <p:cNvPr id="4" name="Espace réservé du numéro de diapositive 5"/>
          <p:cNvSpPr>
            <a:spLocks noGrp="1"/>
          </p:cNvSpPr>
          <p:nvPr>
            <p:ph type="sldNum" sz="quarter" idx="12"/>
          </p:nvPr>
        </p:nvSpPr>
        <p:spPr/>
        <p:txBody>
          <a:bodyPr/>
          <a:lstStyle>
            <a:lvl1pPr>
              <a:defRPr/>
            </a:lvl1pPr>
          </a:lstStyle>
          <a:p>
            <a:pPr>
              <a:defRPr/>
            </a:pPr>
            <a:fld id="{9FE7476B-6642-4DDA-A5A3-00D8995B12D5}" type="slidenum">
              <a:rPr lang="fr-BE"/>
              <a:pPr>
                <a:defRPr/>
              </a:pPr>
              <a:t>‹N°›</a:t>
            </a:fld>
            <a:endParaRPr lang="fr-BE"/>
          </a:p>
        </p:txBody>
      </p:sp>
    </p:spTree>
    <p:extLst>
      <p:ext uri="{BB962C8B-B14F-4D97-AF65-F5344CB8AC3E}">
        <p14:creationId xmlns:p14="http://schemas.microsoft.com/office/powerpoint/2010/main" val="3788393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8CA1855A-2E8A-44DA-904B-94F85FEFCB01}" type="datetimeFigureOut">
              <a:rPr lang="fr-FR"/>
              <a:pPr>
                <a:defRPr/>
              </a:pPr>
              <a:t>28/02/2022</a:t>
            </a:fld>
            <a:endParaRPr lang="fr-BE"/>
          </a:p>
        </p:txBody>
      </p:sp>
      <p:sp>
        <p:nvSpPr>
          <p:cNvPr id="6" name="Espace réservé du pied de page 4"/>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p:cNvSpPr>
            <a:spLocks noGrp="1"/>
          </p:cNvSpPr>
          <p:nvPr>
            <p:ph type="sldNum" sz="quarter" idx="12"/>
          </p:nvPr>
        </p:nvSpPr>
        <p:spPr/>
        <p:txBody>
          <a:bodyPr/>
          <a:lstStyle>
            <a:lvl1pPr>
              <a:defRPr/>
            </a:lvl1pPr>
          </a:lstStyle>
          <a:p>
            <a:pPr>
              <a:defRPr/>
            </a:pPr>
            <a:fld id="{DB79AB5C-EA0B-49F1-965C-E89B0F5837D8}" type="slidenum">
              <a:rPr lang="fr-BE"/>
              <a:pPr>
                <a:defRPr/>
              </a:pPr>
              <a:t>‹N°›</a:t>
            </a:fld>
            <a:endParaRPr lang="fr-BE"/>
          </a:p>
        </p:txBody>
      </p:sp>
    </p:spTree>
    <p:extLst>
      <p:ext uri="{BB962C8B-B14F-4D97-AF65-F5344CB8AC3E}">
        <p14:creationId xmlns:p14="http://schemas.microsoft.com/office/powerpoint/2010/main" val="3526386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BE"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CC51CAE2-FE00-41D8-91D5-9472F7B37282}" type="datetimeFigureOut">
              <a:rPr lang="fr-FR"/>
              <a:pPr>
                <a:defRPr/>
              </a:pPr>
              <a:t>28/02/2022</a:t>
            </a:fld>
            <a:endParaRPr lang="fr-BE"/>
          </a:p>
        </p:txBody>
      </p:sp>
      <p:sp>
        <p:nvSpPr>
          <p:cNvPr id="6" name="Espace réservé du pied de page 4"/>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p:cNvSpPr>
            <a:spLocks noGrp="1"/>
          </p:cNvSpPr>
          <p:nvPr>
            <p:ph type="sldNum" sz="quarter" idx="12"/>
          </p:nvPr>
        </p:nvSpPr>
        <p:spPr/>
        <p:txBody>
          <a:bodyPr/>
          <a:lstStyle>
            <a:lvl1pPr>
              <a:defRPr/>
            </a:lvl1pPr>
          </a:lstStyle>
          <a:p>
            <a:pPr>
              <a:defRPr/>
            </a:pPr>
            <a:fld id="{17EBA453-BEF3-46E4-AEE5-77A45FF2F2B8}" type="slidenum">
              <a:rPr lang="fr-BE"/>
              <a:pPr>
                <a:defRPr/>
              </a:pPr>
              <a:t>‹N°›</a:t>
            </a:fld>
            <a:endParaRPr lang="fr-BE"/>
          </a:p>
        </p:txBody>
      </p:sp>
    </p:spTree>
    <p:extLst>
      <p:ext uri="{BB962C8B-B14F-4D97-AF65-F5344CB8AC3E}">
        <p14:creationId xmlns:p14="http://schemas.microsoft.com/office/powerpoint/2010/main" val="12687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endParaRPr lang="fr-BE" altLang="fr-FR"/>
          </a:p>
        </p:txBody>
      </p:sp>
      <p:sp>
        <p:nvSpPr>
          <p:cNvPr id="1027"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endParaRPr lang="fr-BE" alt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A7F96C96-DF57-4ABE-9785-3450A668EF23}" type="datetimeFigureOut">
              <a:rPr lang="fr-FR"/>
              <a:pPr>
                <a:defRPr/>
              </a:pPr>
              <a:t>28/02/2022</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2002E4C-197A-4EE8-95B7-80AEA0C2BBC0}" type="slidenum">
              <a:rPr lang="fr-BE"/>
              <a:pPr>
                <a:defRPr/>
              </a:pPr>
              <a:t>‹N°›</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vestri/CoursA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realite-virtuelle.com/kits-nreal-light-ar/" TargetMode="External"/><Relationship Id="rId1" Type="http://schemas.openxmlformats.org/officeDocument/2006/relationships/slideLayout" Target="../slideLayouts/slideLayout2.xml"/><Relationship Id="rId5" Type="http://schemas.openxmlformats.org/officeDocument/2006/relationships/image" Target="../media/image17.jfif"/><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hyperlink" Target="https://www.kickstarter.com/projects/tiltfive/holographic-tabletop-gaming" TargetMode="External"/><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en.wikipedia.org/wiki/SixthSense" TargetMode="Externa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fif"/><Relationship Id="rId2" Type="http://schemas.openxmlformats.org/officeDocument/2006/relationships/image" Target="../media/image25.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edwardrosten.com/work/fast.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cvlab.epfl.ch/research/detect/brief" TargetMode="Externa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png"/><Relationship Id="rId3" Type="http://schemas.openxmlformats.org/officeDocument/2006/relationships/image" Target="../media/image46.jpeg"/><Relationship Id="rId7" Type="http://schemas.openxmlformats.org/officeDocument/2006/relationships/image" Target="../media/image50.jpeg"/><Relationship Id="rId12" Type="http://schemas.openxmlformats.org/officeDocument/2006/relationships/image" Target="../media/image55.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5" Type="http://schemas.openxmlformats.org/officeDocument/2006/relationships/image" Target="../media/image58.pn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 Id="rId1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Unity-Technologies/arfoundation-samples/tree/4.2"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learn.unity.com/tutorial/configuring-plane-detection-for-ar-foundation"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s://www.youtube.com/watch?v=MdeuA0FITS0"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vuforia.com/" TargetMode="External"/><Relationship Id="rId2" Type="http://schemas.openxmlformats.org/officeDocument/2006/relationships/hyperlink" Target="https://www.vuforia.com/content/vuforia/en.html" TargetMode="Externa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hyperlink" Target="https://library.vuforia.com/features/overview.html" TargetMode="External"/><Relationship Id="rId4" Type="http://schemas.openxmlformats.org/officeDocument/2006/relationships/hyperlink" Target="https://blogs.unity3d.com/2018/01/15/vuforia-in-unity-build-cross-platform-ar-app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augmented-reality.fr/cest-quoi-la-realite-augmentee/" TargetMode="External"/><Relationship Id="rId2" Type="http://schemas.openxmlformats.org/officeDocument/2006/relationships/hyperlink" Target="https://fr.wikipedia.org/wiki/R%C3%A9alit%C3%A9_augment%C3%A9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7"/>
          <p:cNvSpPr>
            <a:spLocks noChangeArrowheads="1"/>
          </p:cNvSpPr>
          <p:nvPr/>
        </p:nvSpPr>
        <p:spPr bwMode="auto">
          <a:xfrm>
            <a:off x="0" y="1484313"/>
            <a:ext cx="9144000" cy="17543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fr-FR" sz="5400" b="1" dirty="0">
                <a:solidFill>
                  <a:srgbClr val="FE670A"/>
                </a:solidFill>
                <a:effectLst>
                  <a:outerShdw blurRad="50800" dist="38100" dir="18900000" algn="bl" rotWithShape="0">
                    <a:prstClr val="black">
                      <a:alpha val="40000"/>
                    </a:prstClr>
                  </a:outerShdw>
                </a:effectLst>
                <a:latin typeface="Arial Black" panose="020B0A04020102020204" pitchFamily="34" charset="0"/>
                <a:cs typeface="Arial" panose="020B0604020202020204" pitchFamily="34" charset="0"/>
              </a:rPr>
              <a:t>Réalité augmentée </a:t>
            </a:r>
          </a:p>
          <a:p>
            <a:pPr algn="ctr" eaLnBrk="1" hangingPunct="1">
              <a:spcBef>
                <a:spcPct val="0"/>
              </a:spcBef>
              <a:buFontTx/>
              <a:buNone/>
              <a:defRPr/>
            </a:pPr>
            <a:r>
              <a:rPr lang="fr-FR" sz="5400" b="1" dirty="0">
                <a:solidFill>
                  <a:srgbClr val="FE670A"/>
                </a:solidFill>
                <a:effectLst>
                  <a:outerShdw blurRad="50800" dist="38100" dir="18900000" algn="bl" rotWithShape="0">
                    <a:prstClr val="black">
                      <a:alpha val="40000"/>
                    </a:prstClr>
                  </a:outerShdw>
                </a:effectLst>
                <a:latin typeface="Arial Black" panose="020B0A04020102020204" pitchFamily="34" charset="0"/>
                <a:cs typeface="Arial" panose="020B0604020202020204" pitchFamily="34" charset="0"/>
              </a:rPr>
              <a:t>Marqueur Image</a:t>
            </a:r>
          </a:p>
        </p:txBody>
      </p:sp>
      <p:sp>
        <p:nvSpPr>
          <p:cNvPr id="5" name="ZoneTexte 3">
            <a:extLst>
              <a:ext uri="{FF2B5EF4-FFF2-40B4-BE49-F238E27FC236}">
                <a16:creationId xmlns:a16="http://schemas.microsoft.com/office/drawing/2014/main" id="{4C992CD7-E8B6-4516-88C5-B1C3BB7C1257}"/>
              </a:ext>
            </a:extLst>
          </p:cNvPr>
          <p:cNvSpPr txBox="1">
            <a:spLocks noChangeArrowheads="1"/>
          </p:cNvSpPr>
          <p:nvPr/>
        </p:nvSpPr>
        <p:spPr bwMode="auto">
          <a:xfrm>
            <a:off x="3131840" y="3573016"/>
            <a:ext cx="3103094"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fr-FR" altLang="fr-FR" b="1" dirty="0"/>
              <a:t>Christophe Vestri</a:t>
            </a:r>
          </a:p>
          <a:p>
            <a:pPr eaLnBrk="1" hangingPunct="1">
              <a:spcBef>
                <a:spcPct val="0"/>
              </a:spcBef>
              <a:buFontTx/>
              <a:buNone/>
            </a:pPr>
            <a:endParaRPr lang="fr-FR" altLang="fr-FR" b="1" dirty="0"/>
          </a:p>
          <a:p>
            <a:pPr eaLnBrk="1" hangingPunct="1">
              <a:spcBef>
                <a:spcPct val="0"/>
              </a:spcBef>
              <a:buFontTx/>
              <a:buNone/>
            </a:pPr>
            <a:endParaRPr lang="fr-FR" altLang="fr-FR" b="1" dirty="0"/>
          </a:p>
          <a:p>
            <a:pPr algn="ctr" eaLnBrk="1" hangingPunct="1">
              <a:spcBef>
                <a:spcPct val="0"/>
              </a:spcBef>
              <a:buFontTx/>
              <a:buNone/>
            </a:pPr>
            <a:r>
              <a:rPr lang="fr-FR" altLang="fr-FR" b="1" dirty="0"/>
              <a:t>1 mars 2022</a:t>
            </a:r>
          </a:p>
        </p:txBody>
      </p:sp>
      <p:sp>
        <p:nvSpPr>
          <p:cNvPr id="6" name="ZoneTexte 5">
            <a:extLst>
              <a:ext uri="{FF2B5EF4-FFF2-40B4-BE49-F238E27FC236}">
                <a16:creationId xmlns:a16="http://schemas.microsoft.com/office/drawing/2014/main" id="{E95A9416-C1EE-4C7D-AB65-D4CF4C6FBD2D}"/>
              </a:ext>
            </a:extLst>
          </p:cNvPr>
          <p:cNvSpPr txBox="1"/>
          <p:nvPr/>
        </p:nvSpPr>
        <p:spPr>
          <a:xfrm>
            <a:off x="2987824" y="5795972"/>
            <a:ext cx="3744416" cy="369332"/>
          </a:xfrm>
          <a:prstGeom prst="rect">
            <a:avLst/>
          </a:prstGeom>
          <a:noFill/>
        </p:spPr>
        <p:txBody>
          <a:bodyPr wrap="square">
            <a:spAutoFit/>
          </a:bodyPr>
          <a:lstStyle/>
          <a:p>
            <a:r>
              <a:rPr lang="fr-FR" dirty="0">
                <a:hlinkClick r:id="rId2"/>
              </a:rPr>
              <a:t>https://github.com/vestri/CoursAR</a:t>
            </a:r>
            <a:r>
              <a:rPr lang="fr-FR" dirty="0"/>
              <a:t> </a:t>
            </a:r>
          </a:p>
        </p:txBody>
      </p:sp>
    </p:spTree>
    <p:extLst>
      <p:ext uri="{BB962C8B-B14F-4D97-AF65-F5344CB8AC3E}">
        <p14:creationId xmlns:p14="http://schemas.microsoft.com/office/powerpoint/2010/main" val="3299216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Lunettes de RA/RV/RM</a:t>
            </a:r>
          </a:p>
        </p:txBody>
      </p:sp>
      <p:sp>
        <p:nvSpPr>
          <p:cNvPr id="7173" name="Rectangle 1"/>
          <p:cNvSpPr>
            <a:spLocks noChangeArrowheads="1"/>
          </p:cNvSpPr>
          <p:nvPr/>
        </p:nvSpPr>
        <p:spPr bwMode="auto">
          <a:xfrm>
            <a:off x="684213" y="1700213"/>
            <a:ext cx="7704137" cy="51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dirty="0" err="1"/>
              <a:t>Hololens</a:t>
            </a:r>
            <a:endParaRPr lang="fr-FR" altLang="fr-FR" dirty="0"/>
          </a:p>
          <a:p>
            <a:pPr eaLnBrk="1" hangingPunct="1">
              <a:spcBef>
                <a:spcPts val="1200"/>
              </a:spcBef>
            </a:pPr>
            <a:endParaRPr lang="fr-FR" altLang="fr-FR" dirty="0"/>
          </a:p>
          <a:p>
            <a:pPr eaLnBrk="1" hangingPunct="1">
              <a:spcBef>
                <a:spcPts val="1200"/>
              </a:spcBef>
            </a:pPr>
            <a:endParaRPr lang="fr-FR" altLang="fr-FR" dirty="0"/>
          </a:p>
          <a:p>
            <a:pPr eaLnBrk="1" hangingPunct="1">
              <a:spcBef>
                <a:spcPts val="1200"/>
              </a:spcBef>
            </a:pPr>
            <a:r>
              <a:rPr lang="fr-FR" altLang="fr-FR" dirty="0"/>
              <a:t>Magic </a:t>
            </a:r>
            <a:r>
              <a:rPr lang="fr-FR" altLang="fr-FR" dirty="0" err="1"/>
              <a:t>Leap</a:t>
            </a:r>
            <a:r>
              <a:rPr lang="fr-FR" altLang="fr-FR" dirty="0"/>
              <a:t> One</a:t>
            </a:r>
          </a:p>
          <a:p>
            <a:pPr eaLnBrk="1" hangingPunct="1">
              <a:spcBef>
                <a:spcPts val="1200"/>
              </a:spcBef>
            </a:pPr>
            <a:endParaRPr lang="fr-FR" altLang="fr-FR" dirty="0"/>
          </a:p>
          <a:p>
            <a:pPr eaLnBrk="1" hangingPunct="1">
              <a:spcBef>
                <a:spcPts val="1200"/>
              </a:spcBef>
            </a:pPr>
            <a:endParaRPr lang="fr-FR" altLang="fr-FR" dirty="0"/>
          </a:p>
          <a:p>
            <a:pPr eaLnBrk="1" hangingPunct="1">
              <a:spcBef>
                <a:spcPts val="1200"/>
              </a:spcBef>
            </a:pPr>
            <a:r>
              <a:rPr lang="fr-FR" altLang="fr-FR" dirty="0"/>
              <a:t>2020: </a:t>
            </a:r>
            <a:r>
              <a:rPr lang="fr-FR" dirty="0" err="1">
                <a:hlinkClick r:id="rId2"/>
              </a:rPr>
              <a:t>Nreal</a:t>
            </a:r>
            <a:r>
              <a:rPr lang="fr-FR" dirty="0">
                <a:hlinkClick r:id="rId2"/>
              </a:rPr>
              <a:t> Light</a:t>
            </a:r>
            <a:endParaRPr lang="fr-FR" altLang="fr-FR" dirty="0"/>
          </a:p>
          <a:p>
            <a:pPr eaLnBrk="1" hangingPunct="1">
              <a:spcBef>
                <a:spcPts val="1200"/>
              </a:spcBef>
            </a:pPr>
            <a:endParaRPr lang="fr-FR" altLang="fr-FR" dirty="0"/>
          </a:p>
        </p:txBody>
      </p:sp>
      <p:pic>
        <p:nvPicPr>
          <p:cNvPr id="7" name="Image 6">
            <a:extLst>
              <a:ext uri="{FF2B5EF4-FFF2-40B4-BE49-F238E27FC236}">
                <a16:creationId xmlns:a16="http://schemas.microsoft.com/office/drawing/2014/main" id="{9C916296-4A4C-4D9E-8889-32990F386039}"/>
              </a:ext>
            </a:extLst>
          </p:cNvPr>
          <p:cNvPicPr>
            <a:picLocks noChangeAspect="1"/>
          </p:cNvPicPr>
          <p:nvPr/>
        </p:nvPicPr>
        <p:blipFill rotWithShape="1">
          <a:blip r:embed="rId3"/>
          <a:srcRect t="19180"/>
          <a:stretch/>
        </p:blipFill>
        <p:spPr>
          <a:xfrm>
            <a:off x="3851920" y="3091909"/>
            <a:ext cx="5220072" cy="1759783"/>
          </a:xfrm>
          <a:prstGeom prst="rect">
            <a:avLst/>
          </a:prstGeom>
        </p:spPr>
      </p:pic>
      <p:pic>
        <p:nvPicPr>
          <p:cNvPr id="9" name="Image 8">
            <a:extLst>
              <a:ext uri="{FF2B5EF4-FFF2-40B4-BE49-F238E27FC236}">
                <a16:creationId xmlns:a16="http://schemas.microsoft.com/office/drawing/2014/main" id="{6968B9FE-0781-4B70-A839-10937E3E9E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9832" y="1341358"/>
            <a:ext cx="4140597" cy="1552724"/>
          </a:xfrm>
          <a:prstGeom prst="rect">
            <a:avLst/>
          </a:prstGeom>
        </p:spPr>
      </p:pic>
      <p:pic>
        <p:nvPicPr>
          <p:cNvPr id="3" name="Image 2">
            <a:extLst>
              <a:ext uri="{FF2B5EF4-FFF2-40B4-BE49-F238E27FC236}">
                <a16:creationId xmlns:a16="http://schemas.microsoft.com/office/drawing/2014/main" id="{503671B9-410E-42E2-B07C-1A3DA3AD7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5976" y="4918671"/>
            <a:ext cx="3647306" cy="1823653"/>
          </a:xfrm>
          <a:prstGeom prst="rect">
            <a:avLst/>
          </a:prstGeom>
        </p:spPr>
      </p:pic>
    </p:spTree>
    <p:extLst>
      <p:ext uri="{BB962C8B-B14F-4D97-AF65-F5344CB8AC3E}">
        <p14:creationId xmlns:p14="http://schemas.microsoft.com/office/powerpoint/2010/main" val="3194706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Affichage par projection</a:t>
            </a:r>
          </a:p>
        </p:txBody>
      </p:sp>
      <p:pic>
        <p:nvPicPr>
          <p:cNvPr id="6" name="Image 5">
            <a:extLst>
              <a:ext uri="{FF2B5EF4-FFF2-40B4-BE49-F238E27FC236}">
                <a16:creationId xmlns:a16="http://schemas.microsoft.com/office/drawing/2014/main" id="{A76F8936-70B2-4D6B-86C6-1EBF16288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56" y="2060848"/>
            <a:ext cx="3052928" cy="4153644"/>
          </a:xfrm>
          <a:prstGeom prst="rect">
            <a:avLst/>
          </a:prstGeom>
        </p:spPr>
      </p:pic>
      <p:pic>
        <p:nvPicPr>
          <p:cNvPr id="10" name="Image 9">
            <a:extLst>
              <a:ext uri="{FF2B5EF4-FFF2-40B4-BE49-F238E27FC236}">
                <a16:creationId xmlns:a16="http://schemas.microsoft.com/office/drawing/2014/main" id="{CDF1FE2E-FA73-494F-B2D5-307EF4F75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518" y="1025559"/>
            <a:ext cx="3418308" cy="2563731"/>
          </a:xfrm>
          <a:prstGeom prst="rect">
            <a:avLst/>
          </a:prstGeom>
        </p:spPr>
      </p:pic>
      <p:pic>
        <p:nvPicPr>
          <p:cNvPr id="14" name="Image 13">
            <a:extLst>
              <a:ext uri="{FF2B5EF4-FFF2-40B4-BE49-F238E27FC236}">
                <a16:creationId xmlns:a16="http://schemas.microsoft.com/office/drawing/2014/main" id="{D6CFD106-E4FC-4A91-BFC5-22DCD79D2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1345" y="2566198"/>
            <a:ext cx="3052928" cy="2299873"/>
          </a:xfrm>
          <a:prstGeom prst="rect">
            <a:avLst/>
          </a:prstGeom>
        </p:spPr>
      </p:pic>
      <p:sp>
        <p:nvSpPr>
          <p:cNvPr id="16" name="Rectangle 15">
            <a:extLst>
              <a:ext uri="{FF2B5EF4-FFF2-40B4-BE49-F238E27FC236}">
                <a16:creationId xmlns:a16="http://schemas.microsoft.com/office/drawing/2014/main" id="{9A857AC4-C17C-4BC5-901C-5A366930A30B}"/>
              </a:ext>
            </a:extLst>
          </p:cNvPr>
          <p:cNvSpPr/>
          <p:nvPr/>
        </p:nvSpPr>
        <p:spPr>
          <a:xfrm>
            <a:off x="1043608" y="1390389"/>
            <a:ext cx="3418308" cy="369332"/>
          </a:xfrm>
          <a:prstGeom prst="rect">
            <a:avLst/>
          </a:prstGeom>
        </p:spPr>
        <p:txBody>
          <a:bodyPr wrap="square">
            <a:spAutoFit/>
          </a:bodyPr>
          <a:lstStyle/>
          <a:p>
            <a:r>
              <a:rPr lang="fr-FR" dirty="0" err="1"/>
              <a:t>Pranav</a:t>
            </a:r>
            <a:r>
              <a:rPr lang="fr-FR" dirty="0"/>
              <a:t> Mistry - </a:t>
            </a:r>
            <a:r>
              <a:rPr lang="fr-FR" dirty="0">
                <a:hlinkClick r:id="rId5"/>
              </a:rPr>
              <a:t>SixthSense</a:t>
            </a:r>
            <a:endParaRPr lang="fr-FR" dirty="0"/>
          </a:p>
        </p:txBody>
      </p:sp>
      <p:pic>
        <p:nvPicPr>
          <p:cNvPr id="3" name="Image 2">
            <a:extLst>
              <a:ext uri="{FF2B5EF4-FFF2-40B4-BE49-F238E27FC236}">
                <a16:creationId xmlns:a16="http://schemas.microsoft.com/office/drawing/2014/main" id="{3EDD7432-E102-44B9-AC75-22F315870B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1916" y="4659935"/>
            <a:ext cx="3600400" cy="2025225"/>
          </a:xfrm>
          <a:prstGeom prst="rect">
            <a:avLst/>
          </a:prstGeom>
        </p:spPr>
      </p:pic>
      <p:sp>
        <p:nvSpPr>
          <p:cNvPr id="5" name="ZoneTexte 4">
            <a:extLst>
              <a:ext uri="{FF2B5EF4-FFF2-40B4-BE49-F238E27FC236}">
                <a16:creationId xmlns:a16="http://schemas.microsoft.com/office/drawing/2014/main" id="{6F0660CF-6F6F-43FC-AA11-67A1A18488AA}"/>
              </a:ext>
            </a:extLst>
          </p:cNvPr>
          <p:cNvSpPr txBox="1"/>
          <p:nvPr/>
        </p:nvSpPr>
        <p:spPr>
          <a:xfrm>
            <a:off x="3442484" y="6398696"/>
            <a:ext cx="855683" cy="369332"/>
          </a:xfrm>
          <a:prstGeom prst="rect">
            <a:avLst/>
          </a:prstGeom>
          <a:noFill/>
        </p:spPr>
        <p:txBody>
          <a:bodyPr wrap="none" rtlCol="0">
            <a:spAutoFit/>
          </a:bodyPr>
          <a:lstStyle/>
          <a:p>
            <a:r>
              <a:rPr lang="fr-FR" dirty="0">
                <a:hlinkClick r:id="rId7"/>
              </a:rPr>
              <a:t>TiltFive</a:t>
            </a:r>
            <a:endParaRPr lang="fr-FR" dirty="0"/>
          </a:p>
        </p:txBody>
      </p:sp>
    </p:spTree>
    <p:extLst>
      <p:ext uri="{BB962C8B-B14F-4D97-AF65-F5344CB8AC3E}">
        <p14:creationId xmlns:p14="http://schemas.microsoft.com/office/powerpoint/2010/main" val="2239136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Principaux systèmes de RA</a:t>
            </a:r>
          </a:p>
        </p:txBody>
      </p:sp>
      <p:sp>
        <p:nvSpPr>
          <p:cNvPr id="3" name="Espace réservé du contenu 2"/>
          <p:cNvSpPr>
            <a:spLocks noGrp="1"/>
          </p:cNvSpPr>
          <p:nvPr>
            <p:ph idx="1"/>
          </p:nvPr>
        </p:nvSpPr>
        <p:spPr/>
        <p:txBody>
          <a:bodyPr/>
          <a:lstStyle/>
          <a:p>
            <a:pPr marL="0" indent="0">
              <a:buNone/>
            </a:pPr>
            <a:r>
              <a:rPr lang="fr-FR" dirty="0"/>
              <a:t>Affichage sur flux vidéo, caméra ou smartphone, 2 systèmes:</a:t>
            </a:r>
          </a:p>
          <a:p>
            <a:r>
              <a:rPr lang="fr-FR" dirty="0"/>
              <a:t>RA avec caméra fixe</a:t>
            </a:r>
          </a:p>
          <a:p>
            <a:r>
              <a:rPr lang="fr-FR" dirty="0"/>
              <a:t>RA Mobile: la caméra est en mouvement </a:t>
            </a:r>
          </a:p>
        </p:txBody>
      </p:sp>
    </p:spTree>
    <p:extLst>
      <p:ext uri="{BB962C8B-B14F-4D97-AF65-F5344CB8AC3E}">
        <p14:creationId xmlns:p14="http://schemas.microsoft.com/office/powerpoint/2010/main" val="3620822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RA Fixe</a:t>
            </a:r>
          </a:p>
        </p:txBody>
      </p:sp>
      <p:pic>
        <p:nvPicPr>
          <p:cNvPr id="14" name="Espace réservé du contenu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484784"/>
            <a:ext cx="7128792" cy="4748751"/>
          </a:xfrm>
        </p:spPr>
      </p:pic>
    </p:spTree>
    <p:extLst>
      <p:ext uri="{BB962C8B-B14F-4D97-AF65-F5344CB8AC3E}">
        <p14:creationId xmlns:p14="http://schemas.microsoft.com/office/powerpoint/2010/main" val="64677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RA avec caméra Fixe</a:t>
            </a:r>
          </a:p>
        </p:txBody>
      </p:sp>
      <p:pic>
        <p:nvPicPr>
          <p:cNvPr id="4" name="Image 3"/>
          <p:cNvPicPr>
            <a:picLocks noChangeAspect="1"/>
          </p:cNvPicPr>
          <p:nvPr/>
        </p:nvPicPr>
        <p:blipFill>
          <a:blip r:embed="rId2"/>
          <a:stretch>
            <a:fillRect/>
          </a:stretch>
        </p:blipFill>
        <p:spPr>
          <a:xfrm>
            <a:off x="179511" y="1916832"/>
            <a:ext cx="4392488" cy="2470775"/>
          </a:xfrm>
          <a:prstGeom prst="rect">
            <a:avLst/>
          </a:prstGeom>
        </p:spPr>
      </p:pic>
      <p:pic>
        <p:nvPicPr>
          <p:cNvPr id="5" name="Image 4"/>
          <p:cNvPicPr>
            <a:picLocks noChangeAspect="1"/>
          </p:cNvPicPr>
          <p:nvPr/>
        </p:nvPicPr>
        <p:blipFill rotWithShape="1">
          <a:blip r:embed="rId3"/>
          <a:srcRect l="14963" r="14952"/>
          <a:stretch/>
        </p:blipFill>
        <p:spPr>
          <a:xfrm>
            <a:off x="4716016" y="2924944"/>
            <a:ext cx="4255415" cy="3415308"/>
          </a:xfrm>
          <a:prstGeom prst="rect">
            <a:avLst/>
          </a:prstGeom>
        </p:spPr>
      </p:pic>
      <p:sp>
        <p:nvSpPr>
          <p:cNvPr id="8" name="Rectangle 7"/>
          <p:cNvSpPr/>
          <p:nvPr/>
        </p:nvSpPr>
        <p:spPr>
          <a:xfrm>
            <a:off x="6156176" y="2160434"/>
            <a:ext cx="2096087" cy="523220"/>
          </a:xfrm>
          <a:prstGeom prst="rect">
            <a:avLst/>
          </a:prstGeom>
        </p:spPr>
        <p:txBody>
          <a:bodyPr wrap="none">
            <a:spAutoFit/>
          </a:bodyPr>
          <a:lstStyle/>
          <a:p>
            <a:r>
              <a:rPr lang="fr-FR" sz="2800" dirty="0" err="1"/>
              <a:t>Magic</a:t>
            </a:r>
            <a:r>
              <a:rPr lang="fr-FR" sz="2800" dirty="0"/>
              <a:t> Mirror</a:t>
            </a:r>
          </a:p>
        </p:txBody>
      </p:sp>
      <p:sp>
        <p:nvSpPr>
          <p:cNvPr id="9" name="Rectangle 8"/>
          <p:cNvSpPr/>
          <p:nvPr/>
        </p:nvSpPr>
        <p:spPr>
          <a:xfrm>
            <a:off x="827584" y="4725144"/>
            <a:ext cx="2428155" cy="1384995"/>
          </a:xfrm>
          <a:prstGeom prst="rect">
            <a:avLst/>
          </a:prstGeom>
        </p:spPr>
        <p:txBody>
          <a:bodyPr wrap="square">
            <a:spAutoFit/>
          </a:bodyPr>
          <a:lstStyle/>
          <a:p>
            <a:pPr algn="ctr"/>
            <a:r>
              <a:rPr lang="fr-FR" sz="2800" dirty="0"/>
              <a:t>Démo </a:t>
            </a:r>
          </a:p>
          <a:p>
            <a:pPr algn="ctr"/>
            <a:r>
              <a:rPr lang="fr-FR" sz="2800" dirty="0"/>
              <a:t>National</a:t>
            </a:r>
          </a:p>
          <a:p>
            <a:pPr algn="ctr"/>
            <a:r>
              <a:rPr lang="fr-FR" sz="2800" dirty="0" err="1"/>
              <a:t>Geographics</a:t>
            </a:r>
            <a:endParaRPr lang="fr-FR" sz="2800" dirty="0"/>
          </a:p>
        </p:txBody>
      </p:sp>
    </p:spTree>
    <p:extLst>
      <p:ext uri="{BB962C8B-B14F-4D97-AF65-F5344CB8AC3E}">
        <p14:creationId xmlns:p14="http://schemas.microsoft.com/office/powerpoint/2010/main" val="3776195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RA avec caméra Mobile</a:t>
            </a:r>
          </a:p>
        </p:txBody>
      </p:sp>
      <p:sp>
        <p:nvSpPr>
          <p:cNvPr id="7173" name="Rectangle 1"/>
          <p:cNvSpPr>
            <a:spLocks noChangeArrowheads="1"/>
          </p:cNvSpPr>
          <p:nvPr/>
        </p:nvSpPr>
        <p:spPr bwMode="auto">
          <a:xfrm>
            <a:off x="684213" y="1268760"/>
            <a:ext cx="8208267"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sz="2800" dirty="0"/>
              <a:t>Caméra 3D and 5G</a:t>
            </a:r>
          </a:p>
          <a:p>
            <a:pPr lvl="1" eaLnBrk="1" hangingPunct="1">
              <a:spcBef>
                <a:spcPts val="1200"/>
              </a:spcBef>
            </a:pPr>
            <a:r>
              <a:rPr lang="fr-FR" altLang="fr-FR" dirty="0"/>
              <a:t>Low </a:t>
            </a:r>
            <a:r>
              <a:rPr lang="fr-FR" altLang="fr-FR" dirty="0" err="1"/>
              <a:t>latency</a:t>
            </a:r>
            <a:r>
              <a:rPr lang="fr-FR" altLang="fr-FR" dirty="0"/>
              <a:t>, high speed</a:t>
            </a:r>
          </a:p>
          <a:p>
            <a:pPr lvl="1" eaLnBrk="1" hangingPunct="1">
              <a:spcBef>
                <a:spcPts val="1200"/>
              </a:spcBef>
            </a:pPr>
            <a:r>
              <a:rPr lang="fr-FR" altLang="fr-FR" dirty="0"/>
              <a:t>Cloud </a:t>
            </a:r>
            <a:r>
              <a:rPr lang="fr-FR" altLang="fr-FR" dirty="0" err="1"/>
              <a:t>processing</a:t>
            </a:r>
            <a:endParaRPr lang="fr-FR" altLang="fr-FR" dirty="0"/>
          </a:p>
          <a:p>
            <a:pPr lvl="1" eaLnBrk="1" hangingPunct="1">
              <a:spcBef>
                <a:spcPts val="1200"/>
              </a:spcBef>
            </a:pPr>
            <a:r>
              <a:rPr lang="fr-FR" altLang="fr-FR" dirty="0"/>
              <a:t>Ikea:  « </a:t>
            </a:r>
            <a:r>
              <a:rPr lang="en-US" dirty="0"/>
              <a:t>As soon as 2020, 100 million consumers will be shopping in AR online.”</a:t>
            </a:r>
            <a:endParaRPr lang="fr-FR" altLang="fr-FR" dirty="0"/>
          </a:p>
        </p:txBody>
      </p:sp>
      <p:pic>
        <p:nvPicPr>
          <p:cNvPr id="3" name="Image 2">
            <a:extLst>
              <a:ext uri="{FF2B5EF4-FFF2-40B4-BE49-F238E27FC236}">
                <a16:creationId xmlns:a16="http://schemas.microsoft.com/office/drawing/2014/main" id="{278EAA2C-B3B0-4914-8F83-E43D029A4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4172946"/>
            <a:ext cx="4257060" cy="2394596"/>
          </a:xfrm>
          <a:prstGeom prst="rect">
            <a:avLst/>
          </a:prstGeom>
        </p:spPr>
      </p:pic>
      <p:pic>
        <p:nvPicPr>
          <p:cNvPr id="7" name="Image 6">
            <a:extLst>
              <a:ext uri="{FF2B5EF4-FFF2-40B4-BE49-F238E27FC236}">
                <a16:creationId xmlns:a16="http://schemas.microsoft.com/office/drawing/2014/main" id="{C047A560-1CCE-44A1-A041-C36C239021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4172510"/>
            <a:ext cx="3604173" cy="2395031"/>
          </a:xfrm>
          <a:prstGeom prst="rect">
            <a:avLst/>
          </a:prstGeom>
        </p:spPr>
      </p:pic>
    </p:spTree>
    <p:extLst>
      <p:ext uri="{BB962C8B-B14F-4D97-AF65-F5344CB8AC3E}">
        <p14:creationId xmlns:p14="http://schemas.microsoft.com/office/powerpoint/2010/main" val="3846964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Types de RA mobile</a:t>
            </a:r>
          </a:p>
        </p:txBody>
      </p:sp>
      <p:sp>
        <p:nvSpPr>
          <p:cNvPr id="7173" name="Rectangle 1"/>
          <p:cNvSpPr>
            <a:spLocks noChangeArrowheads="1"/>
          </p:cNvSpPr>
          <p:nvPr/>
        </p:nvSpPr>
        <p:spPr bwMode="auto">
          <a:xfrm>
            <a:off x="684213" y="1412776"/>
            <a:ext cx="7704137" cy="621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indent="0" eaLnBrk="1" hangingPunct="1">
              <a:spcBef>
                <a:spcPts val="1200"/>
              </a:spcBef>
              <a:buNone/>
            </a:pPr>
            <a:r>
              <a:rPr lang="fr-FR" altLang="fr-FR" sz="2400" b="1" dirty="0"/>
              <a:t>Marqueurs</a:t>
            </a:r>
            <a:r>
              <a:rPr lang="fr-FR" altLang="fr-FR" sz="2400" dirty="0"/>
              <a:t>:</a:t>
            </a:r>
          </a:p>
          <a:p>
            <a:pPr eaLnBrk="1" hangingPunct="1">
              <a:spcBef>
                <a:spcPts val="1200"/>
              </a:spcBef>
            </a:pPr>
            <a:r>
              <a:rPr lang="fr-FR" altLang="fr-FR" sz="2400" dirty="0"/>
              <a:t>Caméra pour détecter un </a:t>
            </a:r>
          </a:p>
          <a:p>
            <a:pPr marL="0" indent="0" eaLnBrk="1" hangingPunct="1">
              <a:spcBef>
                <a:spcPts val="1200"/>
              </a:spcBef>
              <a:buNone/>
            </a:pPr>
            <a:r>
              <a:rPr lang="fr-FR" altLang="fr-FR" sz="2400" dirty="0"/>
              <a:t>marqueur dans le monde réel</a:t>
            </a:r>
          </a:p>
          <a:p>
            <a:pPr eaLnBrk="1" hangingPunct="1">
              <a:spcBef>
                <a:spcPts val="1200"/>
              </a:spcBef>
            </a:pPr>
            <a:r>
              <a:rPr lang="fr-FR" altLang="fr-FR" sz="2400" dirty="0"/>
              <a:t>Calcul de sa position  et orientation</a:t>
            </a:r>
          </a:p>
          <a:p>
            <a:pPr eaLnBrk="1" hangingPunct="1">
              <a:spcBef>
                <a:spcPts val="1200"/>
              </a:spcBef>
            </a:pPr>
            <a:r>
              <a:rPr lang="fr-FR" altLang="fr-FR" sz="2400" dirty="0"/>
              <a:t>Augmente la réalité</a:t>
            </a:r>
          </a:p>
          <a:p>
            <a:pPr marL="0" indent="0" eaLnBrk="1" hangingPunct="1">
              <a:spcBef>
                <a:spcPts val="1200"/>
              </a:spcBef>
              <a:buNone/>
            </a:pPr>
            <a:r>
              <a:rPr lang="fr-FR" altLang="fr-FR" sz="2400" b="1" dirty="0"/>
              <a:t>Géolocalisation:</a:t>
            </a:r>
          </a:p>
          <a:p>
            <a:pPr eaLnBrk="1" hangingPunct="1">
              <a:spcBef>
                <a:spcPts val="1200"/>
              </a:spcBef>
            </a:pPr>
            <a:r>
              <a:rPr lang="fr-FR" altLang="fr-FR" sz="2400" dirty="0"/>
              <a:t>GPS pour localiser son téléphone</a:t>
            </a:r>
          </a:p>
          <a:p>
            <a:pPr eaLnBrk="1" hangingPunct="1">
              <a:spcBef>
                <a:spcPts val="1200"/>
              </a:spcBef>
            </a:pPr>
            <a:r>
              <a:rPr lang="fr-FR" altLang="fr-FR" sz="2400" dirty="0"/>
              <a:t>Recherche de Point d’intérêt proche de nous</a:t>
            </a:r>
          </a:p>
          <a:p>
            <a:pPr eaLnBrk="1" hangingPunct="1">
              <a:spcBef>
                <a:spcPts val="1200"/>
              </a:spcBef>
            </a:pPr>
            <a:r>
              <a:rPr lang="fr-FR" altLang="fr-FR" sz="2400" dirty="0"/>
              <a:t>Mesure orientation (compas, accéléromètre)</a:t>
            </a:r>
          </a:p>
          <a:p>
            <a:pPr eaLnBrk="1" hangingPunct="1">
              <a:spcBef>
                <a:spcPts val="1200"/>
              </a:spcBef>
            </a:pPr>
            <a:r>
              <a:rPr lang="fr-FR" altLang="fr-FR" sz="2400" dirty="0"/>
              <a:t>Augmente la réalité</a:t>
            </a:r>
          </a:p>
          <a:p>
            <a:pPr eaLnBrk="1" hangingPunct="1">
              <a:spcBef>
                <a:spcPts val="1200"/>
              </a:spcBef>
            </a:pPr>
            <a:endParaRPr lang="fr-FR" altLang="fr-FR" sz="2400" dirty="0"/>
          </a:p>
          <a:p>
            <a:pPr eaLnBrk="1" hangingPunct="1">
              <a:spcBef>
                <a:spcPts val="1200"/>
              </a:spcBef>
            </a:pPr>
            <a:endParaRPr lang="fr-FR" altLang="fr-FR" sz="2400" dirty="0"/>
          </a:p>
        </p:txBody>
      </p:sp>
      <p:pic>
        <p:nvPicPr>
          <p:cNvPr id="6" name="Picture 3"/>
          <p:cNvPicPr>
            <a:picLocks noChangeAspect="1"/>
          </p:cNvPicPr>
          <p:nvPr/>
        </p:nvPicPr>
        <p:blipFill rotWithShape="1">
          <a:blip r:embed="rId2">
            <a:extLst>
              <a:ext uri="{28A0092B-C50C-407E-A947-70E740481C1C}">
                <a14:useLocalDpi xmlns:a14="http://schemas.microsoft.com/office/drawing/2010/main" val="0"/>
              </a:ext>
            </a:extLst>
          </a:blip>
          <a:srcRect l="-25" t="-407" r="19947" b="407"/>
          <a:stretch/>
        </p:blipFill>
        <p:spPr>
          <a:xfrm>
            <a:off x="6820554" y="4540319"/>
            <a:ext cx="2215942" cy="1844824"/>
          </a:xfrm>
          <a:prstGeom prst="rect">
            <a:avLst/>
          </a:prstGeom>
        </p:spPr>
      </p:pic>
      <p:pic>
        <p:nvPicPr>
          <p:cNvPr id="7"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4390" y="1628800"/>
            <a:ext cx="3294361" cy="1687064"/>
          </a:xfrm>
          <a:prstGeom prst="rect">
            <a:avLst/>
          </a:prstGeom>
        </p:spPr>
      </p:pic>
    </p:spTree>
    <p:extLst>
      <p:ext uri="{BB962C8B-B14F-4D97-AF65-F5344CB8AC3E}">
        <p14:creationId xmlns:p14="http://schemas.microsoft.com/office/powerpoint/2010/main" val="2879714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Types de RA mobile</a:t>
            </a:r>
          </a:p>
        </p:txBody>
      </p:sp>
      <p:sp>
        <p:nvSpPr>
          <p:cNvPr id="4099" name="Rectangle 1"/>
          <p:cNvSpPr>
            <a:spLocks noChangeArrowheads="1"/>
          </p:cNvSpPr>
          <p:nvPr/>
        </p:nvSpPr>
        <p:spPr bwMode="auto">
          <a:xfrm>
            <a:off x="684213" y="1340768"/>
            <a:ext cx="7704137" cy="6647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indent="0" eaLnBrk="1" hangingPunct="1">
              <a:spcBef>
                <a:spcPts val="1200"/>
              </a:spcBef>
              <a:buFont typeface="Arial" charset="0"/>
              <a:buNone/>
              <a:defRPr/>
            </a:pPr>
            <a:r>
              <a:rPr lang="fr-FR" sz="2800" dirty="0"/>
              <a:t>Utilisation de marqueurs caméras:</a:t>
            </a:r>
          </a:p>
          <a:p>
            <a:pPr eaLnBrk="1" hangingPunct="1">
              <a:spcBef>
                <a:spcPts val="1200"/>
              </a:spcBef>
              <a:defRPr/>
            </a:pPr>
            <a:r>
              <a:rPr lang="fr-FR" altLang="fr-FR" sz="2800" dirty="0"/>
              <a:t>Marqueurs Spécifiques:</a:t>
            </a:r>
          </a:p>
          <a:p>
            <a:pPr lvl="1" eaLnBrk="1" hangingPunct="1">
              <a:spcBef>
                <a:spcPts val="1200"/>
              </a:spcBef>
              <a:defRPr/>
            </a:pPr>
            <a:r>
              <a:rPr lang="fr-FR" altLang="fr-FR" sz="2400" dirty="0"/>
              <a:t>Tag visuels</a:t>
            </a:r>
          </a:p>
          <a:p>
            <a:pPr lvl="1" eaLnBrk="1" hangingPunct="1">
              <a:spcBef>
                <a:spcPts val="1200"/>
              </a:spcBef>
              <a:defRPr/>
            </a:pPr>
            <a:r>
              <a:rPr lang="fr-FR" altLang="fr-FR" sz="2400" dirty="0"/>
              <a:t>Formes spécifiques (carrés, cercles)</a:t>
            </a:r>
          </a:p>
          <a:p>
            <a:pPr eaLnBrk="1" hangingPunct="1">
              <a:spcBef>
                <a:spcPts val="1200"/>
              </a:spcBef>
              <a:defRPr/>
            </a:pPr>
            <a:r>
              <a:rPr lang="fr-FR" altLang="fr-FR" sz="2800" dirty="0"/>
              <a:t>Marqueurs Images</a:t>
            </a:r>
          </a:p>
          <a:p>
            <a:pPr lvl="1" eaLnBrk="1" hangingPunct="1">
              <a:spcBef>
                <a:spcPts val="1200"/>
              </a:spcBef>
              <a:defRPr/>
            </a:pPr>
            <a:r>
              <a:rPr lang="fr-FR" altLang="fr-FR" sz="2400" dirty="0"/>
              <a:t>Photo, image de l’objet/scène</a:t>
            </a:r>
          </a:p>
          <a:p>
            <a:pPr eaLnBrk="1" hangingPunct="1">
              <a:spcBef>
                <a:spcPts val="1200"/>
              </a:spcBef>
              <a:defRPr/>
            </a:pPr>
            <a:r>
              <a:rPr lang="fr-FR" altLang="fr-FR" sz="2800" dirty="0"/>
              <a:t>Processus de RA</a:t>
            </a:r>
          </a:p>
          <a:p>
            <a:pPr lvl="1" eaLnBrk="1" hangingPunct="1">
              <a:spcBef>
                <a:spcPts val="1200"/>
              </a:spcBef>
              <a:defRPr/>
            </a:pPr>
            <a:r>
              <a:rPr lang="fr-FR" altLang="fr-FR" sz="2400" dirty="0"/>
              <a:t>Détection du marqueur dans la vidéo</a:t>
            </a:r>
          </a:p>
          <a:p>
            <a:pPr lvl="1" eaLnBrk="1" hangingPunct="1">
              <a:spcBef>
                <a:spcPts val="1200"/>
              </a:spcBef>
              <a:defRPr/>
            </a:pPr>
            <a:r>
              <a:rPr lang="fr-FR" altLang="fr-FR" sz="2400" dirty="0"/>
              <a:t>Transformation 2D-3D</a:t>
            </a:r>
          </a:p>
          <a:p>
            <a:pPr lvl="1" eaLnBrk="1" hangingPunct="1">
              <a:spcBef>
                <a:spcPts val="1200"/>
              </a:spcBef>
              <a:defRPr/>
            </a:pPr>
            <a:r>
              <a:rPr lang="fr-FR" altLang="fr-FR" sz="2400" dirty="0"/>
              <a:t>Affichage 3D</a:t>
            </a:r>
          </a:p>
          <a:p>
            <a:pPr eaLnBrk="1" hangingPunct="1">
              <a:spcBef>
                <a:spcPts val="1200"/>
              </a:spcBef>
              <a:defRPr/>
            </a:pPr>
            <a:endParaRPr lang="fr-FR" altLang="fr-FR" sz="2800" dirty="0"/>
          </a:p>
          <a:p>
            <a:pPr eaLnBrk="1" hangingPunct="1">
              <a:spcBef>
                <a:spcPts val="1200"/>
              </a:spcBef>
              <a:defRPr/>
            </a:pPr>
            <a:endParaRPr lang="fr-FR" altLang="fr-FR" sz="2800" dirty="0"/>
          </a:p>
        </p:txBody>
      </p:sp>
      <p:pic>
        <p:nvPicPr>
          <p:cNvPr id="8196" name="Imag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1" y="1844824"/>
            <a:ext cx="2629243" cy="176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0191" y="3861048"/>
            <a:ext cx="2629243" cy="157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4727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Exemples de Marqueur image</a:t>
            </a:r>
          </a:p>
        </p:txBody>
      </p:sp>
      <p:sp>
        <p:nvSpPr>
          <p:cNvPr id="4099" name="Rectangle 1"/>
          <p:cNvSpPr>
            <a:spLocks noChangeArrowheads="1"/>
          </p:cNvSpPr>
          <p:nvPr/>
        </p:nvSpPr>
        <p:spPr bwMode="auto">
          <a:xfrm>
            <a:off x="719931" y="4077072"/>
            <a:ext cx="7704137"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defRPr/>
            </a:pPr>
            <a:r>
              <a:rPr lang="fr-FR" sz="2800" dirty="0"/>
              <a:t>Pour faire de la RA, il va falloir </a:t>
            </a:r>
          </a:p>
          <a:p>
            <a:pPr lvl="1" eaLnBrk="1" hangingPunct="1">
              <a:spcBef>
                <a:spcPts val="1200"/>
              </a:spcBef>
              <a:defRPr/>
            </a:pPr>
            <a:r>
              <a:rPr lang="fr-FR" sz="2400" dirty="0"/>
              <a:t>Retrouver l’image,</a:t>
            </a:r>
          </a:p>
          <a:p>
            <a:pPr lvl="1" eaLnBrk="1" hangingPunct="1">
              <a:spcBef>
                <a:spcPts val="1200"/>
              </a:spcBef>
              <a:defRPr/>
            </a:pPr>
            <a:r>
              <a:rPr lang="fr-FR" altLang="fr-FR" sz="2400" dirty="0"/>
              <a:t>la délimiter</a:t>
            </a:r>
          </a:p>
          <a:p>
            <a:pPr lvl="1" eaLnBrk="1" hangingPunct="1">
              <a:spcBef>
                <a:spcPts val="1200"/>
              </a:spcBef>
              <a:defRPr/>
            </a:pPr>
            <a:r>
              <a:rPr lang="fr-FR" altLang="fr-FR" sz="2400" dirty="0"/>
              <a:t>Dans toutes les conditions (proche, loin, oblique)</a:t>
            </a:r>
          </a:p>
        </p:txBody>
      </p:sp>
      <p:pic>
        <p:nvPicPr>
          <p:cNvPr id="2" name="Image 1"/>
          <p:cNvPicPr>
            <a:picLocks noChangeAspect="1"/>
          </p:cNvPicPr>
          <p:nvPr/>
        </p:nvPicPr>
        <p:blipFill>
          <a:blip r:embed="rId2"/>
          <a:stretch>
            <a:fillRect/>
          </a:stretch>
        </p:blipFill>
        <p:spPr>
          <a:xfrm>
            <a:off x="262924" y="1455517"/>
            <a:ext cx="1790255" cy="1432204"/>
          </a:xfrm>
          <a:prstGeom prst="rect">
            <a:avLst/>
          </a:prstGeom>
        </p:spPr>
      </p:pic>
      <p:pic>
        <p:nvPicPr>
          <p:cNvPr id="3" name="Image 2"/>
          <p:cNvPicPr>
            <a:picLocks noChangeAspect="1"/>
          </p:cNvPicPr>
          <p:nvPr/>
        </p:nvPicPr>
        <p:blipFill>
          <a:blip r:embed="rId3"/>
          <a:stretch>
            <a:fillRect/>
          </a:stretch>
        </p:blipFill>
        <p:spPr>
          <a:xfrm>
            <a:off x="4104914" y="1470173"/>
            <a:ext cx="2411050" cy="1928841"/>
          </a:xfrm>
          <a:prstGeom prst="rect">
            <a:avLst/>
          </a:prstGeom>
        </p:spPr>
      </p:pic>
      <p:pic>
        <p:nvPicPr>
          <p:cNvPr id="1026" name="Picture 2" descr="Tutoriel : réalité augmentée avec Vuforia">
            <a:extLst>
              <a:ext uri="{FF2B5EF4-FFF2-40B4-BE49-F238E27FC236}">
                <a16:creationId xmlns:a16="http://schemas.microsoft.com/office/drawing/2014/main" id="{A5C63457-CE02-4CCB-B87F-43BA6CF11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1388" y="1344524"/>
            <a:ext cx="1218122" cy="209288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77E98921-8DBF-48EB-A80D-39EE6DB5B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650" y="1470173"/>
            <a:ext cx="2438400" cy="1876425"/>
          </a:xfrm>
          <a:prstGeom prst="rect">
            <a:avLst/>
          </a:prstGeom>
        </p:spPr>
      </p:pic>
      <p:sp>
        <p:nvSpPr>
          <p:cNvPr id="6" name="ZoneTexte 5">
            <a:extLst>
              <a:ext uri="{FF2B5EF4-FFF2-40B4-BE49-F238E27FC236}">
                <a16:creationId xmlns:a16="http://schemas.microsoft.com/office/drawing/2014/main" id="{9CE0DF63-80E4-41B2-8406-20CD10EA5230}"/>
              </a:ext>
            </a:extLst>
          </p:cNvPr>
          <p:cNvSpPr txBox="1"/>
          <p:nvPr/>
        </p:nvSpPr>
        <p:spPr>
          <a:xfrm>
            <a:off x="734862" y="3419157"/>
            <a:ext cx="2001125" cy="369332"/>
          </a:xfrm>
          <a:prstGeom prst="rect">
            <a:avLst/>
          </a:prstGeom>
          <a:noFill/>
        </p:spPr>
        <p:txBody>
          <a:bodyPr wrap="none" rtlCol="0">
            <a:spAutoFit/>
          </a:bodyPr>
          <a:lstStyle/>
          <a:p>
            <a:r>
              <a:rPr lang="fr-FR" dirty="0"/>
              <a:t>Image de référence</a:t>
            </a:r>
          </a:p>
        </p:txBody>
      </p:sp>
      <p:sp>
        <p:nvSpPr>
          <p:cNvPr id="10" name="ZoneTexte 9">
            <a:extLst>
              <a:ext uri="{FF2B5EF4-FFF2-40B4-BE49-F238E27FC236}">
                <a16:creationId xmlns:a16="http://schemas.microsoft.com/office/drawing/2014/main" id="{D920451F-727F-4DAD-A03F-BD163706EADA}"/>
              </a:ext>
            </a:extLst>
          </p:cNvPr>
          <p:cNvSpPr txBox="1"/>
          <p:nvPr/>
        </p:nvSpPr>
        <p:spPr>
          <a:xfrm>
            <a:off x="5870822" y="3444797"/>
            <a:ext cx="1135888" cy="369332"/>
          </a:xfrm>
          <a:prstGeom prst="rect">
            <a:avLst/>
          </a:prstGeom>
          <a:noFill/>
        </p:spPr>
        <p:txBody>
          <a:bodyPr wrap="none" rtlCol="0">
            <a:spAutoFit/>
          </a:bodyPr>
          <a:lstStyle/>
          <a:p>
            <a:r>
              <a:rPr lang="fr-FR" dirty="0"/>
              <a:t>Image live</a:t>
            </a:r>
          </a:p>
        </p:txBody>
      </p:sp>
    </p:spTree>
    <p:extLst>
      <p:ext uri="{BB962C8B-B14F-4D97-AF65-F5344CB8AC3E}">
        <p14:creationId xmlns:p14="http://schemas.microsoft.com/office/powerpoint/2010/main" val="219503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Exemple de Marqueur image</a:t>
            </a:r>
          </a:p>
        </p:txBody>
      </p:sp>
      <p:sp>
        <p:nvSpPr>
          <p:cNvPr id="4099" name="Rectangle 1"/>
          <p:cNvSpPr>
            <a:spLocks noChangeArrowheads="1"/>
          </p:cNvSpPr>
          <p:nvPr/>
        </p:nvSpPr>
        <p:spPr bwMode="auto">
          <a:xfrm>
            <a:off x="658019" y="1340768"/>
            <a:ext cx="7704137" cy="529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defRPr/>
            </a:pPr>
            <a:r>
              <a:rPr lang="fr-FR" sz="2800" dirty="0"/>
              <a:t>Concrètement il va falloir</a:t>
            </a:r>
          </a:p>
          <a:p>
            <a:pPr lvl="1" eaLnBrk="1" hangingPunct="1">
              <a:spcBef>
                <a:spcPts val="1200"/>
              </a:spcBef>
              <a:defRPr/>
            </a:pPr>
            <a:r>
              <a:rPr lang="fr-FR" sz="2400" dirty="0"/>
              <a:t>Avoir un moyen pour décrire l’image de référence</a:t>
            </a:r>
          </a:p>
          <a:p>
            <a:pPr lvl="1" eaLnBrk="1" hangingPunct="1">
              <a:spcBef>
                <a:spcPts val="1200"/>
              </a:spcBef>
              <a:defRPr/>
            </a:pPr>
            <a:endParaRPr lang="fr-FR" sz="2400" dirty="0"/>
          </a:p>
          <a:p>
            <a:pPr lvl="1" eaLnBrk="1" hangingPunct="1">
              <a:spcBef>
                <a:spcPts val="1200"/>
              </a:spcBef>
              <a:defRPr/>
            </a:pPr>
            <a:endParaRPr lang="fr-FR" sz="2400" dirty="0"/>
          </a:p>
          <a:p>
            <a:pPr lvl="1" eaLnBrk="1" hangingPunct="1">
              <a:spcBef>
                <a:spcPts val="1200"/>
              </a:spcBef>
              <a:defRPr/>
            </a:pPr>
            <a:endParaRPr lang="fr-FR" sz="2400" dirty="0"/>
          </a:p>
          <a:p>
            <a:pPr lvl="1" eaLnBrk="1" hangingPunct="1">
              <a:spcBef>
                <a:spcPts val="1200"/>
              </a:spcBef>
              <a:defRPr/>
            </a:pPr>
            <a:r>
              <a:rPr lang="fr-FR" sz="2400" dirty="0"/>
              <a:t>Avoir un moyen de retrouver</a:t>
            </a:r>
          </a:p>
          <a:p>
            <a:pPr lvl="1" eaLnBrk="1" hangingPunct="1">
              <a:spcBef>
                <a:spcPts val="1200"/>
              </a:spcBef>
              <a:defRPr/>
            </a:pPr>
            <a:r>
              <a:rPr lang="fr-FR" sz="2400" dirty="0"/>
              <a:t>De le différentier des autres images</a:t>
            </a:r>
          </a:p>
          <a:p>
            <a:pPr lvl="1" eaLnBrk="1" hangingPunct="1">
              <a:spcBef>
                <a:spcPts val="1200"/>
              </a:spcBef>
              <a:defRPr/>
            </a:pPr>
            <a:endParaRPr lang="fr-FR" sz="2400" dirty="0"/>
          </a:p>
          <a:p>
            <a:pPr lvl="1" eaLnBrk="1" hangingPunct="1">
              <a:spcBef>
                <a:spcPts val="1200"/>
              </a:spcBef>
              <a:defRPr/>
            </a:pPr>
            <a:endParaRPr lang="fr-FR" sz="2400" dirty="0"/>
          </a:p>
          <a:p>
            <a:pPr marL="0" indent="0" eaLnBrk="1" hangingPunct="1">
              <a:spcBef>
                <a:spcPts val="1200"/>
              </a:spcBef>
              <a:buNone/>
              <a:defRPr/>
            </a:pPr>
            <a:r>
              <a:rPr lang="fr-FR" altLang="fr-FR" sz="2800" dirty="0"/>
              <a:t>-&gt; Détection de primitives identifiables</a:t>
            </a:r>
            <a:endParaRPr lang="fr-FR" sz="2800" dirty="0"/>
          </a:p>
        </p:txBody>
      </p:sp>
      <p:pic>
        <p:nvPicPr>
          <p:cNvPr id="2" name="Image 1"/>
          <p:cNvPicPr>
            <a:picLocks noChangeAspect="1"/>
          </p:cNvPicPr>
          <p:nvPr/>
        </p:nvPicPr>
        <p:blipFill>
          <a:blip r:embed="rId2"/>
          <a:stretch>
            <a:fillRect/>
          </a:stretch>
        </p:blipFill>
        <p:spPr>
          <a:xfrm>
            <a:off x="1763688" y="2483768"/>
            <a:ext cx="1800200" cy="1440160"/>
          </a:xfrm>
          <a:prstGeom prst="rect">
            <a:avLst/>
          </a:prstGeom>
        </p:spPr>
      </p:pic>
      <p:pic>
        <p:nvPicPr>
          <p:cNvPr id="3" name="Image 2"/>
          <p:cNvPicPr>
            <a:picLocks noChangeAspect="1"/>
          </p:cNvPicPr>
          <p:nvPr/>
        </p:nvPicPr>
        <p:blipFill>
          <a:blip r:embed="rId3"/>
          <a:stretch>
            <a:fillRect/>
          </a:stretch>
        </p:blipFill>
        <p:spPr>
          <a:xfrm>
            <a:off x="6442179" y="2492896"/>
            <a:ext cx="2540719" cy="2032576"/>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8" y="4630951"/>
            <a:ext cx="2540718" cy="1898095"/>
          </a:xfrm>
          <a:prstGeom prst="rect">
            <a:avLst/>
          </a:prstGeom>
        </p:spPr>
      </p:pic>
    </p:spTree>
    <p:extLst>
      <p:ext uri="{BB962C8B-B14F-4D97-AF65-F5344CB8AC3E}">
        <p14:creationId xmlns:p14="http://schemas.microsoft.com/office/powerpoint/2010/main" val="352196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Plan du cours</a:t>
            </a:r>
          </a:p>
        </p:txBody>
      </p:sp>
      <p:sp>
        <p:nvSpPr>
          <p:cNvPr id="6147" name="Rectangle 1"/>
          <p:cNvSpPr>
            <a:spLocks noChangeArrowheads="1"/>
          </p:cNvSpPr>
          <p:nvPr/>
        </p:nvSpPr>
        <p:spPr bwMode="auto">
          <a:xfrm>
            <a:off x="467544" y="1700213"/>
            <a:ext cx="8496943"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sz="2400" dirty="0"/>
              <a:t>28 février : Réalité augmentée intro, </a:t>
            </a:r>
            <a:r>
              <a:rPr lang="fr-FR" altLang="fr-FR" sz="2400" dirty="0" err="1"/>
              <a:t>Unity</a:t>
            </a:r>
            <a:r>
              <a:rPr lang="fr-FR" altLang="fr-FR" sz="2400" dirty="0"/>
              <a:t>/ARFoundation</a:t>
            </a:r>
            <a:endParaRPr lang="fr-FR" altLang="fr-FR" sz="2400" b="1" dirty="0"/>
          </a:p>
          <a:p>
            <a:pPr eaLnBrk="1" hangingPunct="1">
              <a:spcBef>
                <a:spcPts val="1200"/>
              </a:spcBef>
            </a:pPr>
            <a:r>
              <a:rPr lang="fr-FR" altLang="fr-FR" sz="2400" dirty="0"/>
              <a:t>1 mars: Construction application RA </a:t>
            </a:r>
            <a:r>
              <a:rPr lang="fr-FR" altLang="fr-FR" sz="2400" dirty="0" err="1"/>
              <a:t>Vuforia</a:t>
            </a:r>
            <a:endParaRPr lang="fr-FR" altLang="fr-FR" sz="2400" dirty="0"/>
          </a:p>
          <a:p>
            <a:pPr eaLnBrk="1" hangingPunct="1">
              <a:spcBef>
                <a:spcPts val="1200"/>
              </a:spcBef>
            </a:pPr>
            <a:r>
              <a:rPr lang="fr-FR" altLang="fr-FR" sz="2400" dirty="0"/>
              <a:t>8 mars: Projet </a:t>
            </a:r>
            <a:r>
              <a:rPr lang="fr-FR" altLang="fr-FR" sz="2400" dirty="0" err="1"/>
              <a:t>Unity</a:t>
            </a:r>
            <a:r>
              <a:rPr lang="fr-FR" altLang="fr-FR" sz="2400" dirty="0"/>
              <a:t>/</a:t>
            </a:r>
            <a:r>
              <a:rPr lang="fr-FR" altLang="fr-FR" sz="2400" dirty="0" err="1"/>
              <a:t>Vuforia</a:t>
            </a:r>
            <a:r>
              <a:rPr lang="fr-FR" altLang="fr-FR" sz="2400" dirty="0"/>
              <a:t> </a:t>
            </a:r>
            <a:r>
              <a:rPr lang="fr-FR" altLang="fr-FR" sz="2400" dirty="0" err="1"/>
              <a:t>StarWars</a:t>
            </a:r>
            <a:endParaRPr lang="fr-FR" altLang="fr-FR" sz="2400" dirty="0"/>
          </a:p>
          <a:p>
            <a:pPr eaLnBrk="1" hangingPunct="1">
              <a:spcBef>
                <a:spcPts val="1200"/>
              </a:spcBef>
            </a:pPr>
            <a:r>
              <a:rPr lang="fr-FR" altLang="fr-FR" sz="2400" dirty="0"/>
              <a:t>15 mars: Vision par ordinateur et  début projet</a:t>
            </a:r>
          </a:p>
          <a:p>
            <a:pPr eaLnBrk="1" hangingPunct="1">
              <a:spcBef>
                <a:spcPts val="1200"/>
              </a:spcBef>
            </a:pPr>
            <a:r>
              <a:rPr lang="fr-FR" altLang="fr-FR" sz="2400" dirty="0"/>
              <a:t>22 mars : Présentation des Projets</a:t>
            </a:r>
          </a:p>
          <a:p>
            <a:pPr eaLnBrk="1" hangingPunct="1">
              <a:spcBef>
                <a:spcPts val="1200"/>
              </a:spcBef>
            </a:pPr>
            <a:endParaRPr lang="fr-FR" altLang="fr-FR" sz="2400" b="1" dirty="0"/>
          </a:p>
          <a:p>
            <a:pPr eaLnBrk="1" hangingPunct="1">
              <a:spcBef>
                <a:spcPts val="1200"/>
              </a:spcBef>
            </a:pPr>
            <a:endParaRPr lang="fr-FR" altLang="fr-FR" sz="2400" b="1" dirty="0"/>
          </a:p>
        </p:txBody>
      </p:sp>
    </p:spTree>
    <p:extLst>
      <p:ext uri="{BB962C8B-B14F-4D97-AF65-F5344CB8AC3E}">
        <p14:creationId xmlns:p14="http://schemas.microsoft.com/office/powerpoint/2010/main" val="1816751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Qu’est-ce qu’une primitive</a:t>
            </a:r>
          </a:p>
        </p:txBody>
      </p:sp>
      <p:sp>
        <p:nvSpPr>
          <p:cNvPr id="7" name="Rectangle 1"/>
          <p:cNvSpPr>
            <a:spLocks noChangeArrowheads="1"/>
          </p:cNvSpPr>
          <p:nvPr/>
        </p:nvSpPr>
        <p:spPr bwMode="auto">
          <a:xfrm>
            <a:off x="611560" y="1412776"/>
            <a:ext cx="5688632"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defRPr/>
            </a:pPr>
            <a:r>
              <a:rPr lang="fr-FR" altLang="fr-FR" sz="2800" b="1" dirty="0"/>
              <a:t>Une primitive c’est</a:t>
            </a:r>
            <a:r>
              <a:rPr lang="fr-FR" altLang="fr-FR" sz="2800" dirty="0"/>
              <a:t>:</a:t>
            </a:r>
          </a:p>
          <a:p>
            <a:pPr eaLnBrk="1" hangingPunct="1">
              <a:spcBef>
                <a:spcPts val="1200"/>
              </a:spcBef>
              <a:defRPr/>
            </a:pPr>
            <a:r>
              <a:rPr lang="fr-FR" altLang="fr-FR" sz="2800" dirty="0"/>
              <a:t>Un élément spécifique de l’image</a:t>
            </a:r>
          </a:p>
          <a:p>
            <a:pPr eaLnBrk="1" hangingPunct="1">
              <a:spcBef>
                <a:spcPts val="1200"/>
              </a:spcBef>
              <a:defRPr/>
            </a:pPr>
            <a:r>
              <a:rPr lang="fr-FR" altLang="fr-FR" sz="2800" dirty="0"/>
              <a:t>Pixels/Point/coin unique de l’image</a:t>
            </a:r>
          </a:p>
          <a:p>
            <a:pPr eaLnBrk="1" hangingPunct="1">
              <a:spcBef>
                <a:spcPts val="1200"/>
              </a:spcBef>
              <a:defRPr/>
            </a:pPr>
            <a:r>
              <a:rPr lang="fr-FR" altLang="fr-FR" sz="2800" dirty="0"/>
              <a:t>Utilisé pour représenter/simplifier l’information contenue dans l’image </a:t>
            </a:r>
          </a:p>
        </p:txBody>
      </p:sp>
      <p:pic>
        <p:nvPicPr>
          <p:cNvPr id="24580" name="Imag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3644713"/>
            <a:ext cx="3979689" cy="3179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4862" y="4148113"/>
            <a:ext cx="1945130" cy="26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697948" y="3059668"/>
            <a:ext cx="826380" cy="400110"/>
          </a:xfrm>
          <a:prstGeom prst="rect">
            <a:avLst/>
          </a:prstGeom>
        </p:spPr>
        <p:txBody>
          <a:bodyPr wrap="none">
            <a:spAutoFit/>
          </a:bodyPr>
          <a:lstStyle/>
          <a:p>
            <a:r>
              <a:rPr lang="fr-FR" sz="2000" dirty="0"/>
              <a:t>Points</a:t>
            </a:r>
          </a:p>
        </p:txBody>
      </p:sp>
    </p:spTree>
    <p:extLst>
      <p:ext uri="{BB962C8B-B14F-4D97-AF65-F5344CB8AC3E}">
        <p14:creationId xmlns:p14="http://schemas.microsoft.com/office/powerpoint/2010/main" val="992468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Qu’est-ce qu’une primitive</a:t>
            </a:r>
          </a:p>
        </p:txBody>
      </p:sp>
      <p:sp>
        <p:nvSpPr>
          <p:cNvPr id="7" name="Rectangle 1"/>
          <p:cNvSpPr>
            <a:spLocks noChangeArrowheads="1"/>
          </p:cNvSpPr>
          <p:nvPr/>
        </p:nvSpPr>
        <p:spPr bwMode="auto">
          <a:xfrm>
            <a:off x="684213" y="1700213"/>
            <a:ext cx="4824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indent="0" eaLnBrk="1" hangingPunct="1">
              <a:spcBef>
                <a:spcPts val="1200"/>
              </a:spcBef>
              <a:buFont typeface="Arial" charset="0"/>
              <a:buNone/>
              <a:defRPr/>
            </a:pPr>
            <a:r>
              <a:rPr lang="fr-FR" altLang="fr-FR" sz="2800" b="1" dirty="0"/>
              <a:t>Ca peut être aussi</a:t>
            </a: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57397" y="2286000"/>
            <a:ext cx="3494400" cy="173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99483" y="4343400"/>
            <a:ext cx="3515833"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636912"/>
            <a:ext cx="4270159"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654622" y="5805264"/>
            <a:ext cx="1205010" cy="400110"/>
          </a:xfrm>
          <a:prstGeom prst="rect">
            <a:avLst/>
          </a:prstGeom>
        </p:spPr>
        <p:txBody>
          <a:bodyPr wrap="none">
            <a:spAutoFit/>
          </a:bodyPr>
          <a:lstStyle/>
          <a:p>
            <a:r>
              <a:rPr lang="fr-FR" sz="2000" dirty="0"/>
              <a:t>Segments</a:t>
            </a:r>
          </a:p>
        </p:txBody>
      </p:sp>
      <p:sp>
        <p:nvSpPr>
          <p:cNvPr id="11" name="Rectangle 10"/>
          <p:cNvSpPr/>
          <p:nvPr/>
        </p:nvSpPr>
        <p:spPr>
          <a:xfrm>
            <a:off x="6106863" y="1700213"/>
            <a:ext cx="997709" cy="400110"/>
          </a:xfrm>
          <a:prstGeom prst="rect">
            <a:avLst/>
          </a:prstGeom>
        </p:spPr>
        <p:txBody>
          <a:bodyPr wrap="none">
            <a:spAutoFit/>
          </a:bodyPr>
          <a:lstStyle/>
          <a:p>
            <a:r>
              <a:rPr lang="fr-FR" sz="2000" dirty="0"/>
              <a:t>Régions</a:t>
            </a:r>
          </a:p>
        </p:txBody>
      </p:sp>
      <p:sp>
        <p:nvSpPr>
          <p:cNvPr id="12" name="Rectangle 11"/>
          <p:cNvSpPr/>
          <p:nvPr/>
        </p:nvSpPr>
        <p:spPr>
          <a:xfrm>
            <a:off x="3707904" y="6029394"/>
            <a:ext cx="1127616" cy="400110"/>
          </a:xfrm>
          <a:prstGeom prst="rect">
            <a:avLst/>
          </a:prstGeom>
        </p:spPr>
        <p:txBody>
          <a:bodyPr wrap="none">
            <a:spAutoFit/>
          </a:bodyPr>
          <a:lstStyle/>
          <a:p>
            <a:r>
              <a:rPr lang="fr-FR" sz="2000" dirty="0"/>
              <a:t>Contours</a:t>
            </a:r>
          </a:p>
        </p:txBody>
      </p:sp>
    </p:spTree>
    <p:extLst>
      <p:ext uri="{BB962C8B-B14F-4D97-AF65-F5344CB8AC3E}">
        <p14:creationId xmlns:p14="http://schemas.microsoft.com/office/powerpoint/2010/main" val="703723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Détecteur de primitive</a:t>
            </a:r>
          </a:p>
        </p:txBody>
      </p:sp>
      <p:sp>
        <p:nvSpPr>
          <p:cNvPr id="7" name="Rectangle 1"/>
          <p:cNvSpPr>
            <a:spLocks noChangeArrowheads="1"/>
          </p:cNvSpPr>
          <p:nvPr/>
        </p:nvSpPr>
        <p:spPr bwMode="auto">
          <a:xfrm>
            <a:off x="684213" y="1700213"/>
            <a:ext cx="5255940"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defRPr/>
            </a:pPr>
            <a:r>
              <a:rPr lang="fr-FR" altLang="fr-FR" sz="2800" dirty="0"/>
              <a:t>Il va extraire/sélectionner les primitives de l’images</a:t>
            </a:r>
          </a:p>
          <a:p>
            <a:pPr eaLnBrk="1" hangingPunct="1">
              <a:spcBef>
                <a:spcPts val="1200"/>
              </a:spcBef>
              <a:defRPr/>
            </a:pPr>
            <a:r>
              <a:rPr lang="fr-FR" altLang="fr-FR" sz="2800" dirty="0"/>
              <a:t>Critères de qualité:</a:t>
            </a:r>
          </a:p>
          <a:p>
            <a:pPr lvl="1" eaLnBrk="1" hangingPunct="1">
              <a:spcBef>
                <a:spcPts val="1200"/>
              </a:spcBef>
              <a:defRPr/>
            </a:pPr>
            <a:r>
              <a:rPr lang="fr-FR" altLang="fr-FR" sz="2400" dirty="0"/>
              <a:t>Caractérisables: distinctif, particularité, reconnaissable, précision</a:t>
            </a:r>
          </a:p>
          <a:p>
            <a:pPr lvl="1" eaLnBrk="1" hangingPunct="1">
              <a:spcBef>
                <a:spcPts val="1200"/>
              </a:spcBef>
              <a:defRPr/>
            </a:pPr>
            <a:r>
              <a:rPr lang="fr-FR" altLang="fr-FR" sz="2400" dirty="0"/>
              <a:t>Répétabilité et invariance: échelle, rotation, illumination, point de vue, bruit</a:t>
            </a:r>
          </a:p>
        </p:txBody>
      </p:sp>
      <p:pic>
        <p:nvPicPr>
          <p:cNvPr id="8"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56175" y="2132856"/>
            <a:ext cx="2845811"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6340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Détection de coins</a:t>
            </a:r>
          </a:p>
        </p:txBody>
      </p:sp>
      <p:sp>
        <p:nvSpPr>
          <p:cNvPr id="8" name="Rectangle 1"/>
          <p:cNvSpPr>
            <a:spLocks noChangeArrowheads="1"/>
          </p:cNvSpPr>
          <p:nvPr/>
        </p:nvSpPr>
        <p:spPr bwMode="auto">
          <a:xfrm>
            <a:off x="684213" y="1700213"/>
            <a:ext cx="82804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indent="0" eaLnBrk="1" hangingPunct="1">
              <a:spcBef>
                <a:spcPts val="1200"/>
              </a:spcBef>
              <a:buNone/>
              <a:defRPr/>
            </a:pPr>
            <a:r>
              <a:rPr lang="fr-FR" altLang="fr-FR" sz="2400" dirty="0"/>
              <a:t>FAST: </a:t>
            </a:r>
            <a:r>
              <a:rPr lang="en-US" altLang="fr-FR" sz="2400" dirty="0"/>
              <a:t>Features from Accelerated Segment Test </a:t>
            </a:r>
            <a:r>
              <a:rPr lang="fr-FR" altLang="fr-FR" sz="2400" dirty="0">
                <a:hlinkClick r:id="rId2"/>
              </a:rPr>
              <a:t>http://www.edwardrosten.com/work/fast.html</a:t>
            </a:r>
            <a:endParaRPr lang="fr-FR" altLang="fr-FR" sz="2400" dirty="0"/>
          </a:p>
          <a:p>
            <a:pPr eaLnBrk="1" hangingPunct="1">
              <a:spcBef>
                <a:spcPts val="1200"/>
              </a:spcBef>
              <a:defRPr/>
            </a:pPr>
            <a:r>
              <a:rPr lang="fr-FR" altLang="fr-FR" sz="2400" dirty="0"/>
              <a:t>Cercle </a:t>
            </a:r>
            <a:r>
              <a:rPr lang="fr-FR" altLang="fr-FR" sz="2400" dirty="0" err="1"/>
              <a:t>Bresenham</a:t>
            </a:r>
            <a:r>
              <a:rPr lang="fr-FR" altLang="fr-FR" sz="2400" dirty="0"/>
              <a:t> 16 pixels autour du point analysé</a:t>
            </a:r>
          </a:p>
          <a:p>
            <a:pPr eaLnBrk="1" hangingPunct="1">
              <a:spcBef>
                <a:spcPts val="1200"/>
              </a:spcBef>
              <a:defRPr/>
            </a:pPr>
            <a:r>
              <a:rPr lang="fr-FR" altLang="fr-FR" sz="2400" dirty="0"/>
              <a:t>On détecte un coin en p si</a:t>
            </a:r>
          </a:p>
          <a:p>
            <a:pPr marL="457200" lvl="1" indent="0" eaLnBrk="1" hangingPunct="1">
              <a:spcBef>
                <a:spcPts val="1200"/>
              </a:spcBef>
              <a:buFont typeface="Arial" charset="0"/>
              <a:buNone/>
              <a:defRPr/>
            </a:pPr>
            <a:r>
              <a:rPr lang="fr-FR" altLang="fr-FR" sz="2000" dirty="0"/>
              <a:t>l’intensité de N pixels </a:t>
            </a:r>
          </a:p>
          <a:p>
            <a:pPr marL="457200" lvl="1" indent="0" eaLnBrk="1" hangingPunct="1">
              <a:spcBef>
                <a:spcPts val="1200"/>
              </a:spcBef>
              <a:buFont typeface="Arial" charset="0"/>
              <a:buNone/>
              <a:defRPr/>
            </a:pPr>
            <a:r>
              <a:rPr lang="fr-FR" altLang="fr-FR" sz="2000" dirty="0"/>
              <a:t>est &gt; ou &lt; de X% à </a:t>
            </a:r>
            <a:r>
              <a:rPr lang="fr-FR" altLang="fr-FR" sz="2000" dirty="0" err="1"/>
              <a:t>I</a:t>
            </a:r>
            <a:r>
              <a:rPr lang="fr-FR" altLang="fr-FR" sz="2000" baseline="-25000" dirty="0" err="1"/>
              <a:t>p</a:t>
            </a:r>
            <a:endParaRPr lang="fr-FR" altLang="fr-FR" sz="2000" baseline="-25000" dirty="0"/>
          </a:p>
          <a:p>
            <a:pPr eaLnBrk="1" hangingPunct="1">
              <a:spcBef>
                <a:spcPts val="1200"/>
              </a:spcBef>
              <a:defRPr/>
            </a:pPr>
            <a:r>
              <a:rPr lang="fr-FR" altLang="fr-FR" sz="2400" dirty="0"/>
              <a:t>Rapide et robuste</a:t>
            </a:r>
          </a:p>
        </p:txBody>
      </p:sp>
      <p:pic>
        <p:nvPicPr>
          <p:cNvPr id="25604"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3363" y="3924300"/>
            <a:ext cx="489585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612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re 1"/>
          <p:cNvSpPr>
            <a:spLocks noGrp="1"/>
          </p:cNvSpPr>
          <p:nvPr>
            <p:ph type="title"/>
          </p:nvPr>
        </p:nvSpPr>
        <p:spPr>
          <a:xfrm>
            <a:off x="395288" y="274638"/>
            <a:ext cx="8229600" cy="1143000"/>
          </a:xfrm>
        </p:spPr>
        <p:txBody>
          <a:bodyPr/>
          <a:lstStyle/>
          <a:p>
            <a:pPr eaLnBrk="1" hangingPunct="1"/>
            <a:r>
              <a:rPr lang="fr-FR" altLang="fr-FR" b="1">
                <a:solidFill>
                  <a:srgbClr val="FE670A"/>
                </a:solidFill>
              </a:rPr>
              <a:t>Descripteur de points</a:t>
            </a:r>
          </a:p>
        </p:txBody>
      </p:sp>
      <p:sp>
        <p:nvSpPr>
          <p:cNvPr id="8" name="Rectangle 1"/>
          <p:cNvSpPr>
            <a:spLocks noChangeArrowheads="1"/>
          </p:cNvSpPr>
          <p:nvPr/>
        </p:nvSpPr>
        <p:spPr bwMode="auto">
          <a:xfrm>
            <a:off x="684213" y="1700213"/>
            <a:ext cx="7704137" cy="467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defRPr/>
            </a:pPr>
            <a:r>
              <a:rPr lang="fr-FR" altLang="fr-FR" sz="2800" dirty="0"/>
              <a:t>Description du point à partir de l’image (locale)</a:t>
            </a:r>
          </a:p>
          <a:p>
            <a:pPr eaLnBrk="1" hangingPunct="1">
              <a:spcBef>
                <a:spcPts val="1200"/>
              </a:spcBef>
              <a:defRPr/>
            </a:pPr>
            <a:r>
              <a:rPr lang="fr-FR" altLang="fr-FR" sz="2800" dirty="0"/>
              <a:t>Utilisé pour l’appariement</a:t>
            </a:r>
          </a:p>
          <a:p>
            <a:pPr lvl="1" eaLnBrk="1" hangingPunct="1">
              <a:spcBef>
                <a:spcPts val="1200"/>
              </a:spcBef>
              <a:defRPr/>
            </a:pPr>
            <a:r>
              <a:rPr lang="fr-FR" altLang="fr-FR" sz="2400" dirty="0"/>
              <a:t>Stockage des descriptions des marqueurs image</a:t>
            </a:r>
          </a:p>
          <a:p>
            <a:pPr lvl="1" eaLnBrk="1" hangingPunct="1">
              <a:spcBef>
                <a:spcPts val="1200"/>
              </a:spcBef>
              <a:defRPr/>
            </a:pPr>
            <a:r>
              <a:rPr lang="fr-FR" altLang="fr-FR" sz="2400" dirty="0"/>
              <a:t>Comparer avec les primitives de l’image courante</a:t>
            </a:r>
            <a:endParaRPr lang="fr-FR" altLang="fr-FR" sz="2800" dirty="0"/>
          </a:p>
          <a:p>
            <a:pPr eaLnBrk="1" hangingPunct="1">
              <a:spcBef>
                <a:spcPts val="1200"/>
              </a:spcBef>
              <a:defRPr/>
            </a:pPr>
            <a:r>
              <a:rPr lang="fr-FR" altLang="fr-FR" sz="2800" dirty="0"/>
              <a:t>Critères de qualité:</a:t>
            </a:r>
          </a:p>
          <a:p>
            <a:pPr lvl="1" eaLnBrk="1" hangingPunct="1">
              <a:spcBef>
                <a:spcPts val="1200"/>
              </a:spcBef>
              <a:defRPr/>
            </a:pPr>
            <a:r>
              <a:rPr lang="fr-FR" altLang="fr-FR" sz="2400" dirty="0"/>
              <a:t>Discriminant</a:t>
            </a:r>
          </a:p>
          <a:p>
            <a:pPr lvl="1" eaLnBrk="1" hangingPunct="1">
              <a:spcBef>
                <a:spcPts val="1200"/>
              </a:spcBef>
              <a:defRPr/>
            </a:pPr>
            <a:r>
              <a:rPr lang="fr-FR" altLang="fr-FR" sz="2400" dirty="0"/>
              <a:t>Invariant : échelle, rotation, illumination, point de vue, bruit</a:t>
            </a:r>
          </a:p>
          <a:p>
            <a:pPr lvl="1" eaLnBrk="1" hangingPunct="1">
              <a:spcBef>
                <a:spcPts val="1200"/>
              </a:spcBef>
              <a:defRPr/>
            </a:pPr>
            <a:r>
              <a:rPr lang="fr-FR" altLang="fr-FR" sz="2400" dirty="0"/>
              <a:t>Rapide et empreinte mémoire faible</a:t>
            </a:r>
          </a:p>
        </p:txBody>
      </p:sp>
    </p:spTree>
    <p:extLst>
      <p:ext uri="{BB962C8B-B14F-4D97-AF65-F5344CB8AC3E}">
        <p14:creationId xmlns:p14="http://schemas.microsoft.com/office/powerpoint/2010/main" val="1324726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re 1"/>
          <p:cNvSpPr>
            <a:spLocks noGrp="1"/>
          </p:cNvSpPr>
          <p:nvPr>
            <p:ph type="title"/>
          </p:nvPr>
        </p:nvSpPr>
        <p:spPr>
          <a:xfrm>
            <a:off x="395288" y="274638"/>
            <a:ext cx="8229600" cy="1143000"/>
          </a:xfrm>
        </p:spPr>
        <p:txBody>
          <a:bodyPr/>
          <a:lstStyle/>
          <a:p>
            <a:pPr eaLnBrk="1" hangingPunct="1"/>
            <a:r>
              <a:rPr lang="fr-FR" altLang="fr-FR" b="1">
                <a:solidFill>
                  <a:srgbClr val="FE670A"/>
                </a:solidFill>
              </a:rPr>
              <a:t>Descripteur de points</a:t>
            </a:r>
          </a:p>
        </p:txBody>
      </p:sp>
      <p:sp>
        <p:nvSpPr>
          <p:cNvPr id="8" name="Rectangle 1"/>
          <p:cNvSpPr>
            <a:spLocks noChangeArrowheads="1"/>
          </p:cNvSpPr>
          <p:nvPr/>
        </p:nvSpPr>
        <p:spPr bwMode="auto">
          <a:xfrm>
            <a:off x="684213" y="1700213"/>
            <a:ext cx="7704137"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defRPr/>
            </a:pPr>
            <a:r>
              <a:rPr lang="en-US" sz="2400" dirty="0"/>
              <a:t>BRIEF </a:t>
            </a:r>
            <a:r>
              <a:rPr lang="fr-FR" altLang="fr-FR" sz="2400" dirty="0"/>
              <a:t>:</a:t>
            </a:r>
            <a:r>
              <a:rPr lang="en-US" sz="2400" dirty="0"/>
              <a:t> Binary robust independent elementary features </a:t>
            </a:r>
            <a:r>
              <a:rPr lang="en-US" sz="2400" dirty="0">
                <a:hlinkClick r:id="rId2"/>
              </a:rPr>
              <a:t>http://cvlab.epfl.ch/research/detect/brief</a:t>
            </a:r>
            <a:endParaRPr lang="en-US" sz="2400" dirty="0"/>
          </a:p>
          <a:p>
            <a:pPr eaLnBrk="1" hangingPunct="1">
              <a:spcBef>
                <a:spcPts val="1200"/>
              </a:spcBef>
              <a:defRPr/>
            </a:pPr>
            <a:r>
              <a:rPr lang="fr-FR" altLang="fr-FR" sz="2400" dirty="0"/>
              <a:t>SIFT: Bag of </a:t>
            </a:r>
            <a:r>
              <a:rPr lang="fr-FR" altLang="fr-FR" sz="2400" dirty="0" err="1"/>
              <a:t>features</a:t>
            </a:r>
            <a:r>
              <a:rPr lang="fr-FR" altLang="fr-FR" sz="2400" dirty="0"/>
              <a:t> </a:t>
            </a:r>
            <a:r>
              <a:rPr lang="fr-FR" altLang="fr-FR" sz="2400" dirty="0" err="1"/>
              <a:t>descriptor</a:t>
            </a:r>
            <a:endParaRPr lang="fr-FR" altLang="fr-FR" sz="2400" dirty="0"/>
          </a:p>
        </p:txBody>
      </p:sp>
      <p:pic>
        <p:nvPicPr>
          <p:cNvPr id="26628"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466" y="3287281"/>
            <a:ext cx="2932931" cy="292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Bag-of-Features Descriptor on SIFT Features with OpenCV (BoF-SIFT) -  CodeProject">
            <a:extLst>
              <a:ext uri="{FF2B5EF4-FFF2-40B4-BE49-F238E27FC236}">
                <a16:creationId xmlns:a16="http://schemas.microsoft.com/office/drawing/2014/main" id="{B0BFC563-067F-4C17-9A86-7FAE2B14D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7676" y="3273082"/>
            <a:ext cx="5593922" cy="283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764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p:cNvSpPr>
            <a:spLocks noGrp="1"/>
          </p:cNvSpPr>
          <p:nvPr>
            <p:ph type="title"/>
          </p:nvPr>
        </p:nvSpPr>
        <p:spPr>
          <a:xfrm>
            <a:off x="395288" y="274638"/>
            <a:ext cx="8229600" cy="1143000"/>
          </a:xfrm>
        </p:spPr>
        <p:txBody>
          <a:bodyPr/>
          <a:lstStyle/>
          <a:p>
            <a:pPr eaLnBrk="1" hangingPunct="1"/>
            <a:r>
              <a:rPr lang="fr-FR" altLang="fr-FR" b="1">
                <a:solidFill>
                  <a:srgbClr val="FE670A"/>
                </a:solidFill>
              </a:rPr>
              <a:t>Descripteur de points</a:t>
            </a:r>
          </a:p>
        </p:txBody>
      </p:sp>
      <p:sp>
        <p:nvSpPr>
          <p:cNvPr id="8" name="Rectangle 1"/>
          <p:cNvSpPr>
            <a:spLocks noChangeArrowheads="1"/>
          </p:cNvSpPr>
          <p:nvPr/>
        </p:nvSpPr>
        <p:spPr bwMode="auto">
          <a:xfrm>
            <a:off x="684213" y="1700213"/>
            <a:ext cx="7344171"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indent="0" eaLnBrk="1" hangingPunct="1">
              <a:spcBef>
                <a:spcPts val="1200"/>
              </a:spcBef>
              <a:buNone/>
              <a:defRPr/>
            </a:pPr>
            <a:r>
              <a:rPr lang="fr-FR" sz="2400" dirty="0"/>
              <a:t>Autre exemple: GAFD </a:t>
            </a:r>
            <a:r>
              <a:rPr lang="fr-FR" sz="2400" dirty="0" err="1"/>
              <a:t>Gravity</a:t>
            </a:r>
            <a:r>
              <a:rPr lang="fr-FR" sz="2400" dirty="0"/>
              <a:t> </a:t>
            </a:r>
            <a:r>
              <a:rPr lang="fr-FR" sz="2400" dirty="0" err="1"/>
              <a:t>Aligned</a:t>
            </a:r>
            <a:r>
              <a:rPr lang="fr-FR" sz="2400" dirty="0"/>
              <a:t> </a:t>
            </a:r>
            <a:r>
              <a:rPr lang="fr-FR" sz="2400" dirty="0" err="1"/>
              <a:t>Feature</a:t>
            </a:r>
            <a:r>
              <a:rPr lang="fr-FR" sz="2400" dirty="0"/>
              <a:t> </a:t>
            </a:r>
            <a:r>
              <a:rPr lang="fr-FR" sz="2400" dirty="0" err="1"/>
              <a:t>Descriptors</a:t>
            </a:r>
            <a:endParaRPr lang="fr-FR" sz="2400" dirty="0"/>
          </a:p>
          <a:p>
            <a:pPr eaLnBrk="1" hangingPunct="1">
              <a:spcBef>
                <a:spcPts val="1200"/>
              </a:spcBef>
              <a:defRPr/>
            </a:pPr>
            <a:r>
              <a:rPr lang="fr-FR" sz="2400" dirty="0"/>
              <a:t>Utilisé par </a:t>
            </a:r>
            <a:r>
              <a:rPr lang="fr-FR" sz="2400" dirty="0" err="1"/>
              <a:t>Metaio</a:t>
            </a:r>
            <a:r>
              <a:rPr lang="fr-FR" sz="2400" dirty="0"/>
              <a:t> (Apple)</a:t>
            </a:r>
          </a:p>
          <a:p>
            <a:pPr eaLnBrk="1" hangingPunct="1">
              <a:spcBef>
                <a:spcPts val="1200"/>
              </a:spcBef>
              <a:defRPr/>
            </a:pPr>
            <a:r>
              <a:rPr lang="fr-FR" sz="2400" dirty="0"/>
              <a:t>Utilise les capteur inertiel pour avoir des </a:t>
            </a:r>
            <a:r>
              <a:rPr lang="fr-FR" sz="2400" dirty="0" err="1"/>
              <a:t>descriteurs</a:t>
            </a:r>
            <a:r>
              <a:rPr lang="fr-FR" sz="2400" dirty="0"/>
              <a:t> alignés avec la gravité</a:t>
            </a:r>
          </a:p>
          <a:p>
            <a:pPr marL="0" indent="0" eaLnBrk="1" hangingPunct="1">
              <a:spcBef>
                <a:spcPts val="1200"/>
              </a:spcBef>
              <a:buNone/>
              <a:defRPr/>
            </a:pPr>
            <a:endParaRPr lang="fr-FR" altLang="fr-FR" sz="24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686522"/>
            <a:ext cx="5265358" cy="298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0629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Image 3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75" y="4230688"/>
            <a:ext cx="665163"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Imag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955800"/>
            <a:ext cx="665163"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Image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976688"/>
            <a:ext cx="504825"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Imag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3700" y="1770063"/>
            <a:ext cx="50482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itre 1"/>
          <p:cNvSpPr>
            <a:spLocks noGrp="1"/>
          </p:cNvSpPr>
          <p:nvPr>
            <p:ph type="title"/>
          </p:nvPr>
        </p:nvSpPr>
        <p:spPr>
          <a:xfrm>
            <a:off x="395288" y="274638"/>
            <a:ext cx="8229600" cy="1143000"/>
          </a:xfrm>
        </p:spPr>
        <p:txBody>
          <a:bodyPr/>
          <a:lstStyle/>
          <a:p>
            <a:pPr eaLnBrk="1" hangingPunct="1"/>
            <a:r>
              <a:rPr lang="fr-FR" altLang="fr-FR" b="1">
                <a:solidFill>
                  <a:srgbClr val="FE670A"/>
                </a:solidFill>
              </a:rPr>
              <a:t>Technologies nécessaires</a:t>
            </a:r>
          </a:p>
        </p:txBody>
      </p:sp>
      <p:pic>
        <p:nvPicPr>
          <p:cNvPr id="11271" name="Imag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62125" y="3870325"/>
            <a:ext cx="14271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ZoneTexte 2"/>
          <p:cNvSpPr txBox="1">
            <a:spLocks noChangeArrowheads="1"/>
          </p:cNvSpPr>
          <p:nvPr/>
        </p:nvSpPr>
        <p:spPr bwMode="auto">
          <a:xfrm>
            <a:off x="1550988" y="1268413"/>
            <a:ext cx="1797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fr-FR" sz="1800"/>
              <a:t>Acquisition vidéo</a:t>
            </a:r>
          </a:p>
        </p:txBody>
      </p:sp>
      <p:pic>
        <p:nvPicPr>
          <p:cNvPr id="11273" name="Imag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36725" y="1638300"/>
            <a:ext cx="14303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Imag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63938" y="4686300"/>
            <a:ext cx="16700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Image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1188" y="1631950"/>
            <a:ext cx="7096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Image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23888" y="3870325"/>
            <a:ext cx="696912"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ZoneTexte 13"/>
          <p:cNvSpPr txBox="1">
            <a:spLocks noChangeArrowheads="1"/>
          </p:cNvSpPr>
          <p:nvPr/>
        </p:nvSpPr>
        <p:spPr bwMode="auto">
          <a:xfrm>
            <a:off x="350838" y="1268413"/>
            <a:ext cx="1216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fr-FR" sz="1800"/>
              <a:t>Références</a:t>
            </a:r>
          </a:p>
        </p:txBody>
      </p:sp>
      <p:pic>
        <p:nvPicPr>
          <p:cNvPr id="11278" name="Image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43738" y="2176463"/>
            <a:ext cx="167005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9" name="Groupe 40"/>
          <p:cNvGrpSpPr>
            <a:grpSpLocks/>
          </p:cNvGrpSpPr>
          <p:nvPr/>
        </p:nvGrpSpPr>
        <p:grpSpPr bwMode="auto">
          <a:xfrm>
            <a:off x="3589338" y="2176463"/>
            <a:ext cx="1670050" cy="1254125"/>
            <a:chOff x="4716017" y="4424920"/>
            <a:chExt cx="1670322" cy="1254051"/>
          </a:xfrm>
        </p:grpSpPr>
        <p:pic>
          <p:nvPicPr>
            <p:cNvPr id="17" name="Image 16"/>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16017" y="4424920"/>
              <a:ext cx="1670322" cy="1254051"/>
            </a:xfrm>
            <a:prstGeom prst="rect">
              <a:avLst/>
            </a:prstGeom>
          </p:spPr>
        </p:pic>
        <p:cxnSp>
          <p:nvCxnSpPr>
            <p:cNvPr id="23" name="Connecteur droit 22"/>
            <p:cNvCxnSpPr/>
            <p:nvPr/>
          </p:nvCxnSpPr>
          <p:spPr>
            <a:xfrm>
              <a:off x="5508308" y="4667793"/>
              <a:ext cx="42870" cy="81910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H="1">
              <a:off x="5551178" y="5486894"/>
              <a:ext cx="576356"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6084665" y="4580486"/>
              <a:ext cx="42869" cy="90640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V="1">
              <a:off x="5508308" y="4580486"/>
              <a:ext cx="576357" cy="8730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1280" name="Image 4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795963" y="4262438"/>
            <a:ext cx="291782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 39"/>
          <p:cNvPicPr>
            <a:picLocks noChangeAspect="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452320" y="4941168"/>
            <a:ext cx="599271" cy="629258"/>
          </a:xfrm>
          <a:prstGeom prst="rect">
            <a:avLst/>
          </a:prstGeom>
        </p:spPr>
      </p:pic>
      <p:sp>
        <p:nvSpPr>
          <p:cNvPr id="43" name="Flèche vers le bas 42"/>
          <p:cNvSpPr/>
          <p:nvPr/>
        </p:nvSpPr>
        <p:spPr>
          <a:xfrm>
            <a:off x="2343150" y="2600325"/>
            <a:ext cx="215900" cy="1295400"/>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p>
        </p:txBody>
      </p:sp>
      <p:sp>
        <p:nvSpPr>
          <p:cNvPr id="49" name="Flèche vers le bas 48"/>
          <p:cNvSpPr/>
          <p:nvPr/>
        </p:nvSpPr>
        <p:spPr>
          <a:xfrm>
            <a:off x="846138" y="2613025"/>
            <a:ext cx="215900" cy="1296988"/>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p>
        </p:txBody>
      </p:sp>
      <p:sp>
        <p:nvSpPr>
          <p:cNvPr id="9" name="ZoneTexte 8"/>
          <p:cNvSpPr txBox="1"/>
          <p:nvPr/>
        </p:nvSpPr>
        <p:spPr>
          <a:xfrm>
            <a:off x="755576" y="2924944"/>
            <a:ext cx="1922962" cy="646331"/>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fr-FR" b="1" dirty="0">
                <a:solidFill>
                  <a:schemeClr val="accent6">
                    <a:lumMod val="75000"/>
                  </a:schemeClr>
                </a:solidFill>
              </a:rPr>
              <a:t>Détection coins et descripteurs</a:t>
            </a:r>
          </a:p>
        </p:txBody>
      </p:sp>
      <p:sp>
        <p:nvSpPr>
          <p:cNvPr id="52" name="Virage 51"/>
          <p:cNvSpPr/>
          <p:nvPr/>
        </p:nvSpPr>
        <p:spPr>
          <a:xfrm flipV="1">
            <a:off x="2343150" y="4868863"/>
            <a:ext cx="1365250" cy="571500"/>
          </a:xfrm>
          <a:prstGeom prst="bentArrow">
            <a:avLst>
              <a:gd name="adj1" fmla="val 16678"/>
              <a:gd name="adj2" fmla="val 22920"/>
              <a:gd name="adj3" fmla="val 25000"/>
              <a:gd name="adj4" fmla="val 43750"/>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solidFill>
                <a:schemeClr val="tx1"/>
              </a:solidFill>
            </a:endParaRPr>
          </a:p>
        </p:txBody>
      </p:sp>
      <p:sp>
        <p:nvSpPr>
          <p:cNvPr id="45" name="Virage 44"/>
          <p:cNvSpPr/>
          <p:nvPr/>
        </p:nvSpPr>
        <p:spPr>
          <a:xfrm flipV="1">
            <a:off x="900113" y="4868863"/>
            <a:ext cx="2808287" cy="571500"/>
          </a:xfrm>
          <a:prstGeom prst="bentArrow">
            <a:avLst>
              <a:gd name="adj1" fmla="val 14597"/>
              <a:gd name="adj2" fmla="val 25000"/>
              <a:gd name="adj3" fmla="val 25000"/>
              <a:gd name="adj4" fmla="val 43750"/>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solidFill>
                <a:schemeClr val="tx1"/>
              </a:solidFill>
            </a:endParaRPr>
          </a:p>
        </p:txBody>
      </p:sp>
      <p:sp>
        <p:nvSpPr>
          <p:cNvPr id="47" name="ZoneTexte 46"/>
          <p:cNvSpPr txBox="1"/>
          <p:nvPr/>
        </p:nvSpPr>
        <p:spPr>
          <a:xfrm>
            <a:off x="1895194" y="5147900"/>
            <a:ext cx="1380662" cy="369332"/>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fr-FR" b="1" dirty="0" err="1">
                <a:solidFill>
                  <a:schemeClr val="accent6">
                    <a:lumMod val="75000"/>
                  </a:schemeClr>
                </a:solidFill>
              </a:rPr>
              <a:t>Matching</a:t>
            </a:r>
            <a:endParaRPr lang="fr-FR" b="1" dirty="0">
              <a:solidFill>
                <a:schemeClr val="accent6">
                  <a:lumMod val="75000"/>
                </a:schemeClr>
              </a:solidFill>
            </a:endParaRPr>
          </a:p>
        </p:txBody>
      </p:sp>
      <p:sp>
        <p:nvSpPr>
          <p:cNvPr id="56" name="Flèche vers le bas 55"/>
          <p:cNvSpPr/>
          <p:nvPr/>
        </p:nvSpPr>
        <p:spPr>
          <a:xfrm rot="10800000">
            <a:off x="4284663" y="3302000"/>
            <a:ext cx="217487" cy="1566863"/>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p>
        </p:txBody>
      </p:sp>
      <p:sp>
        <p:nvSpPr>
          <p:cNvPr id="53" name="ZoneTexte 52"/>
          <p:cNvSpPr txBox="1"/>
          <p:nvPr/>
        </p:nvSpPr>
        <p:spPr>
          <a:xfrm>
            <a:off x="3710173" y="3770498"/>
            <a:ext cx="1428819" cy="646331"/>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fr-FR" b="1" dirty="0">
                <a:solidFill>
                  <a:schemeClr val="accent6">
                    <a:lumMod val="75000"/>
                  </a:schemeClr>
                </a:solidFill>
              </a:rPr>
              <a:t>Localisation du Pattern </a:t>
            </a:r>
          </a:p>
        </p:txBody>
      </p:sp>
      <p:sp>
        <p:nvSpPr>
          <p:cNvPr id="57" name="Flèche vers le bas 56"/>
          <p:cNvSpPr/>
          <p:nvPr/>
        </p:nvSpPr>
        <p:spPr>
          <a:xfrm rot="16200000">
            <a:off x="6088857" y="1758156"/>
            <a:ext cx="215900" cy="2116137"/>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p>
        </p:txBody>
      </p:sp>
      <p:sp>
        <p:nvSpPr>
          <p:cNvPr id="54" name="ZoneTexte 53"/>
          <p:cNvSpPr txBox="1"/>
          <p:nvPr/>
        </p:nvSpPr>
        <p:spPr>
          <a:xfrm>
            <a:off x="5447437" y="2494637"/>
            <a:ext cx="1428819" cy="646331"/>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fr-FR" b="1" dirty="0">
                <a:solidFill>
                  <a:schemeClr val="accent6">
                    <a:lumMod val="75000"/>
                  </a:schemeClr>
                </a:solidFill>
              </a:rPr>
              <a:t>Calcul de la pose caméra</a:t>
            </a:r>
          </a:p>
        </p:txBody>
      </p:sp>
      <p:sp>
        <p:nvSpPr>
          <p:cNvPr id="59" name="Flèche vers le bas 58"/>
          <p:cNvSpPr/>
          <p:nvPr/>
        </p:nvSpPr>
        <p:spPr>
          <a:xfrm>
            <a:off x="7697788" y="3103563"/>
            <a:ext cx="215900" cy="1295400"/>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p>
        </p:txBody>
      </p:sp>
      <p:sp>
        <p:nvSpPr>
          <p:cNvPr id="55" name="ZoneTexte 54"/>
          <p:cNvSpPr txBox="1"/>
          <p:nvPr/>
        </p:nvSpPr>
        <p:spPr>
          <a:xfrm>
            <a:off x="7163978" y="3551012"/>
            <a:ext cx="1428819" cy="369332"/>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fr-FR" b="1" dirty="0">
                <a:solidFill>
                  <a:schemeClr val="accent6">
                    <a:lumMod val="75000"/>
                  </a:schemeClr>
                </a:solidFill>
              </a:rPr>
              <a:t>Affichage 3D</a:t>
            </a:r>
          </a:p>
        </p:txBody>
      </p:sp>
      <p:pic>
        <p:nvPicPr>
          <p:cNvPr id="35" name="Image 32"/>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1520" y="5876925"/>
            <a:ext cx="7921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ag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188145" y="5940425"/>
            <a:ext cx="18002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a:solidFill>
                  <a:srgbClr val="FE670A"/>
                </a:solidFill>
              </a:rPr>
              <a:t>Projet final cours AR</a:t>
            </a:r>
          </a:p>
        </p:txBody>
      </p:sp>
      <p:sp>
        <p:nvSpPr>
          <p:cNvPr id="5" name="Rectangle 1"/>
          <p:cNvSpPr>
            <a:spLocks noChangeArrowheads="1"/>
          </p:cNvSpPr>
          <p:nvPr/>
        </p:nvSpPr>
        <p:spPr bwMode="auto">
          <a:xfrm>
            <a:off x="684213" y="1700213"/>
            <a:ext cx="7704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endParaRPr lang="fr-FR" altLang="fr-FR" sz="2000" dirty="0"/>
          </a:p>
        </p:txBody>
      </p:sp>
      <p:sp>
        <p:nvSpPr>
          <p:cNvPr id="6" name="Rectangle 1"/>
          <p:cNvSpPr>
            <a:spLocks noChangeArrowheads="1"/>
          </p:cNvSpPr>
          <p:nvPr/>
        </p:nvSpPr>
        <p:spPr bwMode="auto">
          <a:xfrm>
            <a:off x="658019" y="1196752"/>
            <a:ext cx="7704137"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sz="2400" dirty="0"/>
              <a:t>Objectifs:</a:t>
            </a:r>
          </a:p>
          <a:p>
            <a:pPr lvl="1" eaLnBrk="1" hangingPunct="1">
              <a:spcBef>
                <a:spcPts val="1200"/>
              </a:spcBef>
            </a:pPr>
            <a:r>
              <a:rPr lang="fr-FR" altLang="fr-FR" sz="2000" dirty="0"/>
              <a:t>1 projet chacun avec AR (ou VR) </a:t>
            </a:r>
            <a:r>
              <a:rPr lang="fr-FR" altLang="fr-FR" sz="2000" dirty="0" err="1"/>
              <a:t>inside</a:t>
            </a:r>
            <a:endParaRPr lang="fr-FR" altLang="fr-FR" sz="2000" dirty="0"/>
          </a:p>
          <a:p>
            <a:pPr lvl="1" eaLnBrk="1" hangingPunct="1">
              <a:spcBef>
                <a:spcPts val="1200"/>
              </a:spcBef>
            </a:pPr>
            <a:r>
              <a:rPr lang="fr-FR" altLang="fr-FR" sz="2000" dirty="0"/>
              <a:t>Outil que vous voulez avec </a:t>
            </a:r>
            <a:r>
              <a:rPr lang="fr-FR" altLang="fr-FR" sz="2000" dirty="0" err="1"/>
              <a:t>Unity</a:t>
            </a:r>
            <a:r>
              <a:rPr lang="fr-FR" altLang="fr-FR" sz="2000" dirty="0"/>
              <a:t>: </a:t>
            </a:r>
            <a:r>
              <a:rPr lang="fr-FR" altLang="fr-FR" sz="2000" dirty="0" err="1"/>
              <a:t>Vuforia</a:t>
            </a:r>
            <a:r>
              <a:rPr lang="fr-FR" altLang="fr-FR" sz="2000" dirty="0"/>
              <a:t>, ARFoundation, </a:t>
            </a:r>
            <a:r>
              <a:rPr lang="fr-FR" altLang="fr-FR" sz="2000" dirty="0" err="1"/>
              <a:t>Arcore</a:t>
            </a:r>
            <a:r>
              <a:rPr lang="fr-FR" altLang="fr-FR" sz="2000" dirty="0"/>
              <a:t>, </a:t>
            </a:r>
            <a:r>
              <a:rPr lang="fr-FR" altLang="fr-FR" sz="2000" dirty="0" err="1"/>
              <a:t>Arkit</a:t>
            </a:r>
            <a:r>
              <a:rPr lang="fr-FR" altLang="fr-FR" sz="2000" dirty="0"/>
              <a:t>…</a:t>
            </a:r>
          </a:p>
          <a:p>
            <a:pPr lvl="1" eaLnBrk="1" hangingPunct="1">
              <a:spcBef>
                <a:spcPts val="1200"/>
              </a:spcBef>
            </a:pPr>
            <a:r>
              <a:rPr lang="fr-FR" altLang="fr-FR" sz="2000" dirty="0"/>
              <a:t>Présentation le dernier cours</a:t>
            </a:r>
          </a:p>
          <a:p>
            <a:pPr eaLnBrk="1" hangingPunct="1">
              <a:spcBef>
                <a:spcPts val="1200"/>
              </a:spcBef>
            </a:pPr>
            <a:r>
              <a:rPr lang="fr-FR" altLang="fr-FR" sz="2400" dirty="0"/>
              <a:t>Planning</a:t>
            </a:r>
          </a:p>
          <a:p>
            <a:pPr lvl="1" eaLnBrk="1" hangingPunct="1">
              <a:spcBef>
                <a:spcPts val="1200"/>
              </a:spcBef>
            </a:pPr>
            <a:r>
              <a:rPr lang="fr-FR" altLang="fr-FR" sz="2000" dirty="0"/>
              <a:t>Cours1: Installation </a:t>
            </a:r>
            <a:r>
              <a:rPr lang="fr-FR" altLang="fr-FR" sz="2000" dirty="0" err="1"/>
              <a:t>Unity</a:t>
            </a:r>
            <a:r>
              <a:rPr lang="fr-FR" altLang="fr-FR" sz="2000" dirty="0"/>
              <a:t> et  ARFoundation</a:t>
            </a:r>
          </a:p>
          <a:p>
            <a:pPr lvl="1" eaLnBrk="1" hangingPunct="1">
              <a:spcBef>
                <a:spcPts val="1200"/>
              </a:spcBef>
            </a:pPr>
            <a:r>
              <a:rPr lang="fr-FR" altLang="fr-FR" sz="2000" dirty="0"/>
              <a:t>Cours2: ARFoundation + </a:t>
            </a:r>
            <a:r>
              <a:rPr lang="fr-FR" altLang="fr-FR" sz="2000" dirty="0" err="1"/>
              <a:t>Vuforia</a:t>
            </a:r>
            <a:r>
              <a:rPr lang="fr-FR" altLang="fr-FR" sz="2000" dirty="0"/>
              <a:t> </a:t>
            </a:r>
            <a:r>
              <a:rPr lang="fr-FR" altLang="fr-FR" sz="2000" dirty="0" err="1"/>
              <a:t>ImageTarget</a:t>
            </a:r>
            <a:endParaRPr lang="fr-FR" altLang="fr-FR" sz="2000" dirty="0"/>
          </a:p>
          <a:p>
            <a:pPr lvl="1" eaLnBrk="1" hangingPunct="1">
              <a:spcBef>
                <a:spcPts val="1200"/>
              </a:spcBef>
            </a:pPr>
            <a:r>
              <a:rPr lang="fr-FR" altLang="fr-FR" sz="2000" dirty="0"/>
              <a:t>Cours3: Développement d’une démo Monster/Start </a:t>
            </a:r>
            <a:r>
              <a:rPr lang="fr-FR" altLang="fr-FR" sz="2000" dirty="0" err="1"/>
              <a:t>wars</a:t>
            </a:r>
            <a:endParaRPr lang="fr-FR" altLang="fr-FR" sz="2000" dirty="0"/>
          </a:p>
          <a:p>
            <a:pPr lvl="1" eaLnBrk="1" hangingPunct="1">
              <a:spcBef>
                <a:spcPts val="1200"/>
              </a:spcBef>
            </a:pPr>
            <a:r>
              <a:rPr lang="fr-FR" altLang="fr-FR" sz="2000" dirty="0"/>
              <a:t>Cours4: Avoir un sujet/idée en RA pour commencer</a:t>
            </a:r>
          </a:p>
          <a:p>
            <a:pPr lvl="1" eaLnBrk="1" hangingPunct="1">
              <a:spcBef>
                <a:spcPts val="1200"/>
              </a:spcBef>
            </a:pPr>
            <a:r>
              <a:rPr lang="fr-FR" altLang="fr-FR" sz="2000" dirty="0"/>
              <a:t>Cours5: </a:t>
            </a:r>
            <a:r>
              <a:rPr lang="fr-FR" altLang="fr-FR" sz="2000" dirty="0" err="1"/>
              <a:t>demo</a:t>
            </a:r>
            <a:r>
              <a:rPr lang="fr-FR" altLang="fr-FR" sz="2000" dirty="0"/>
              <a:t> de votre projet</a:t>
            </a:r>
          </a:p>
        </p:txBody>
      </p:sp>
    </p:spTree>
    <p:extLst>
      <p:ext uri="{BB962C8B-B14F-4D97-AF65-F5344CB8AC3E}">
        <p14:creationId xmlns:p14="http://schemas.microsoft.com/office/powerpoint/2010/main" val="431704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a:solidFill>
                  <a:srgbClr val="FE670A"/>
                </a:solidFill>
              </a:rPr>
              <a:t>Exercice ARFoundation</a:t>
            </a:r>
          </a:p>
        </p:txBody>
      </p:sp>
      <p:sp>
        <p:nvSpPr>
          <p:cNvPr id="5" name="Rectangle 1"/>
          <p:cNvSpPr>
            <a:spLocks noChangeArrowheads="1"/>
          </p:cNvSpPr>
          <p:nvPr/>
        </p:nvSpPr>
        <p:spPr bwMode="auto">
          <a:xfrm>
            <a:off x="684213" y="1700213"/>
            <a:ext cx="7704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endParaRPr lang="fr-FR" altLang="fr-FR" sz="2000" dirty="0"/>
          </a:p>
        </p:txBody>
      </p:sp>
      <p:sp>
        <p:nvSpPr>
          <p:cNvPr id="6" name="Rectangle 1"/>
          <p:cNvSpPr>
            <a:spLocks noChangeArrowheads="1"/>
          </p:cNvSpPr>
          <p:nvPr/>
        </p:nvSpPr>
        <p:spPr bwMode="auto">
          <a:xfrm>
            <a:off x="658019" y="1484784"/>
            <a:ext cx="7704137" cy="557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dirty="0" err="1"/>
              <a:t>Build&amp;settings</a:t>
            </a:r>
            <a:endParaRPr lang="fr-FR" altLang="fr-FR" dirty="0"/>
          </a:p>
          <a:p>
            <a:pPr eaLnBrk="1" hangingPunct="1">
              <a:spcBef>
                <a:spcPts val="1200"/>
              </a:spcBef>
            </a:pPr>
            <a:r>
              <a:rPr lang="fr-FR" altLang="fr-FR" dirty="0"/>
              <a:t>Switch to </a:t>
            </a:r>
            <a:r>
              <a:rPr lang="fr-FR" altLang="fr-FR" dirty="0" err="1"/>
              <a:t>android</a:t>
            </a:r>
            <a:endParaRPr lang="fr-FR" altLang="fr-FR" dirty="0"/>
          </a:p>
          <a:p>
            <a:pPr eaLnBrk="1" hangingPunct="1">
              <a:spcBef>
                <a:spcPts val="1200"/>
              </a:spcBef>
            </a:pPr>
            <a:r>
              <a:rPr lang="fr-FR" altLang="fr-FR" dirty="0"/>
              <a:t>Player settings</a:t>
            </a:r>
          </a:p>
          <a:p>
            <a:pPr lvl="1" eaLnBrk="1" hangingPunct="1">
              <a:spcBef>
                <a:spcPts val="1200"/>
              </a:spcBef>
            </a:pPr>
            <a:r>
              <a:rPr lang="fr-FR" altLang="fr-FR" dirty="0" err="1"/>
              <a:t>Remove</a:t>
            </a:r>
            <a:r>
              <a:rPr lang="fr-FR" altLang="fr-FR" dirty="0"/>
              <a:t> </a:t>
            </a:r>
            <a:r>
              <a:rPr lang="fr-FR" altLang="fr-FR" dirty="0" err="1"/>
              <a:t>vulkan</a:t>
            </a:r>
            <a:endParaRPr lang="fr-FR" altLang="fr-FR" dirty="0"/>
          </a:p>
          <a:p>
            <a:pPr lvl="1" eaLnBrk="1" hangingPunct="1">
              <a:spcBef>
                <a:spcPts val="1200"/>
              </a:spcBef>
            </a:pPr>
            <a:r>
              <a:rPr lang="fr-FR" altLang="fr-FR" dirty="0"/>
              <a:t>Multithreading rendering on</a:t>
            </a:r>
          </a:p>
          <a:p>
            <a:pPr lvl="1" eaLnBrk="1" hangingPunct="1">
              <a:spcBef>
                <a:spcPts val="1200"/>
              </a:spcBef>
            </a:pPr>
            <a:r>
              <a:rPr lang="fr-FR" altLang="fr-FR" dirty="0"/>
              <a:t>Android version 24 ou 26 mini </a:t>
            </a:r>
          </a:p>
          <a:p>
            <a:pPr eaLnBrk="1" hangingPunct="1">
              <a:spcBef>
                <a:spcPts val="1200"/>
              </a:spcBef>
            </a:pPr>
            <a:r>
              <a:rPr lang="fr-FR" altLang="fr-FR" dirty="0"/>
              <a:t>XR plugin -&gt; </a:t>
            </a:r>
            <a:r>
              <a:rPr lang="fr-FR" altLang="fr-FR" dirty="0" err="1"/>
              <a:t>ARCore</a:t>
            </a:r>
            <a:endParaRPr lang="fr-FR" altLang="fr-FR" dirty="0"/>
          </a:p>
          <a:p>
            <a:pPr eaLnBrk="1" hangingPunct="1">
              <a:spcBef>
                <a:spcPts val="1200"/>
              </a:spcBef>
            </a:pPr>
            <a:r>
              <a:rPr lang="fr-FR" altLang="fr-FR" dirty="0"/>
              <a:t>Smartphone en mode </a:t>
            </a:r>
            <a:r>
              <a:rPr lang="fr-FR" altLang="fr-FR" dirty="0" err="1"/>
              <a:t>debug</a:t>
            </a:r>
            <a:endParaRPr lang="fr-FR" altLang="fr-FR" dirty="0"/>
          </a:p>
          <a:p>
            <a:pPr marL="0" indent="0" eaLnBrk="1" hangingPunct="1">
              <a:spcBef>
                <a:spcPts val="1200"/>
              </a:spcBef>
              <a:buNone/>
            </a:pPr>
            <a:endParaRPr lang="fr-FR" altLang="fr-FR" dirty="0"/>
          </a:p>
        </p:txBody>
      </p:sp>
    </p:spTree>
    <p:extLst>
      <p:ext uri="{BB962C8B-B14F-4D97-AF65-F5344CB8AC3E}">
        <p14:creationId xmlns:p14="http://schemas.microsoft.com/office/powerpoint/2010/main" val="314990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Plan Cours 2</a:t>
            </a:r>
          </a:p>
        </p:txBody>
      </p:sp>
      <p:sp>
        <p:nvSpPr>
          <p:cNvPr id="4099" name="Rectangle 1"/>
          <p:cNvSpPr>
            <a:spLocks noChangeArrowheads="1"/>
          </p:cNvSpPr>
          <p:nvPr/>
        </p:nvSpPr>
        <p:spPr bwMode="auto">
          <a:xfrm>
            <a:off x="684213" y="1628800"/>
            <a:ext cx="7704137"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dirty="0"/>
              <a:t>Systèmes RA</a:t>
            </a:r>
          </a:p>
          <a:p>
            <a:pPr eaLnBrk="1" hangingPunct="1">
              <a:spcBef>
                <a:spcPts val="1200"/>
              </a:spcBef>
            </a:pPr>
            <a:r>
              <a:rPr lang="fr-FR" altLang="fr-FR" dirty="0" err="1"/>
              <a:t>Vuforia</a:t>
            </a:r>
            <a:r>
              <a:rPr lang="fr-FR" altLang="fr-FR" dirty="0"/>
              <a:t> et Image Target</a:t>
            </a:r>
          </a:p>
        </p:txBody>
      </p:sp>
    </p:spTree>
    <p:extLst>
      <p:ext uri="{BB962C8B-B14F-4D97-AF65-F5344CB8AC3E}">
        <p14:creationId xmlns:p14="http://schemas.microsoft.com/office/powerpoint/2010/main" val="1701763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a:solidFill>
                  <a:srgbClr val="FE670A"/>
                </a:solidFill>
              </a:rPr>
              <a:t>Exercice ARFoundation</a:t>
            </a:r>
          </a:p>
        </p:txBody>
      </p:sp>
      <p:sp>
        <p:nvSpPr>
          <p:cNvPr id="7" name="Rectangle 1">
            <a:extLst>
              <a:ext uri="{FF2B5EF4-FFF2-40B4-BE49-F238E27FC236}">
                <a16:creationId xmlns:a16="http://schemas.microsoft.com/office/drawing/2014/main" id="{D863DDC5-A7EE-4BEC-90A6-9EF047FAD508}"/>
              </a:ext>
            </a:extLst>
          </p:cNvPr>
          <p:cNvSpPr>
            <a:spLocks noChangeArrowheads="1"/>
          </p:cNvSpPr>
          <p:nvPr/>
        </p:nvSpPr>
        <p:spPr bwMode="auto">
          <a:xfrm>
            <a:off x="658019" y="1484784"/>
            <a:ext cx="7704137"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dirty="0"/>
              <a:t>Package manager/ </a:t>
            </a:r>
            <a:r>
              <a:rPr lang="fr-FR" altLang="fr-FR" dirty="0" err="1"/>
              <a:t>unity</a:t>
            </a:r>
            <a:r>
              <a:rPr lang="fr-FR" altLang="fr-FR" dirty="0"/>
              <a:t> </a:t>
            </a:r>
            <a:r>
              <a:rPr lang="fr-FR" altLang="fr-FR" dirty="0" err="1"/>
              <a:t>registry</a:t>
            </a:r>
            <a:endParaRPr lang="fr-FR" altLang="fr-FR" dirty="0"/>
          </a:p>
          <a:p>
            <a:pPr lvl="1" eaLnBrk="1" hangingPunct="1">
              <a:spcBef>
                <a:spcPts val="1200"/>
              </a:spcBef>
            </a:pPr>
            <a:r>
              <a:rPr lang="fr-FR" altLang="fr-FR" dirty="0"/>
              <a:t>Ajouter ARFoundation</a:t>
            </a:r>
          </a:p>
          <a:p>
            <a:pPr lvl="1" eaLnBrk="1" hangingPunct="1">
              <a:spcBef>
                <a:spcPts val="1200"/>
              </a:spcBef>
            </a:pPr>
            <a:r>
              <a:rPr lang="fr-FR" altLang="fr-FR" dirty="0"/>
              <a:t>Ajouter </a:t>
            </a:r>
            <a:r>
              <a:rPr lang="fr-FR" altLang="fr-FR" dirty="0" err="1"/>
              <a:t>ARCore</a:t>
            </a:r>
            <a:r>
              <a:rPr lang="fr-FR" altLang="fr-FR" dirty="0"/>
              <a:t> XR plugin ou </a:t>
            </a:r>
            <a:r>
              <a:rPr lang="fr-FR" altLang="fr-FR" dirty="0" err="1"/>
              <a:t>ARKit</a:t>
            </a:r>
            <a:r>
              <a:rPr lang="fr-FR" altLang="fr-FR" dirty="0"/>
              <a:t> XR plugin</a:t>
            </a:r>
          </a:p>
          <a:p>
            <a:pPr lvl="1" eaLnBrk="1" hangingPunct="1">
              <a:spcBef>
                <a:spcPts val="1200"/>
              </a:spcBef>
            </a:pPr>
            <a:endParaRPr lang="fr-FR" altLang="fr-FR" dirty="0"/>
          </a:p>
          <a:p>
            <a:pPr marL="0" indent="0" eaLnBrk="1" hangingPunct="1">
              <a:spcBef>
                <a:spcPts val="1200"/>
              </a:spcBef>
              <a:buNone/>
            </a:pPr>
            <a:endParaRPr lang="fr-FR" altLang="fr-FR" dirty="0"/>
          </a:p>
        </p:txBody>
      </p:sp>
      <p:pic>
        <p:nvPicPr>
          <p:cNvPr id="9" name="Image 8">
            <a:extLst>
              <a:ext uri="{FF2B5EF4-FFF2-40B4-BE49-F238E27FC236}">
                <a16:creationId xmlns:a16="http://schemas.microsoft.com/office/drawing/2014/main" id="{D55A028C-F194-4981-B757-B53AB0DF00C7}"/>
              </a:ext>
            </a:extLst>
          </p:cNvPr>
          <p:cNvPicPr>
            <a:picLocks noChangeAspect="1"/>
          </p:cNvPicPr>
          <p:nvPr/>
        </p:nvPicPr>
        <p:blipFill>
          <a:blip r:embed="rId2"/>
          <a:stretch>
            <a:fillRect/>
          </a:stretch>
        </p:blipFill>
        <p:spPr>
          <a:xfrm>
            <a:off x="1763688" y="3319908"/>
            <a:ext cx="5688632" cy="3263454"/>
          </a:xfrm>
          <a:prstGeom prst="rect">
            <a:avLst/>
          </a:prstGeom>
        </p:spPr>
      </p:pic>
    </p:spTree>
    <p:extLst>
      <p:ext uri="{BB962C8B-B14F-4D97-AF65-F5344CB8AC3E}">
        <p14:creationId xmlns:p14="http://schemas.microsoft.com/office/powerpoint/2010/main" val="464434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a:solidFill>
                  <a:srgbClr val="FE670A"/>
                </a:solidFill>
              </a:rPr>
              <a:t>Exercice ARFoundation</a:t>
            </a:r>
          </a:p>
        </p:txBody>
      </p:sp>
      <p:sp>
        <p:nvSpPr>
          <p:cNvPr id="7" name="Rectangle 1">
            <a:extLst>
              <a:ext uri="{FF2B5EF4-FFF2-40B4-BE49-F238E27FC236}">
                <a16:creationId xmlns:a16="http://schemas.microsoft.com/office/drawing/2014/main" id="{D863DDC5-A7EE-4BEC-90A6-9EF047FAD508}"/>
              </a:ext>
            </a:extLst>
          </p:cNvPr>
          <p:cNvSpPr>
            <a:spLocks noChangeArrowheads="1"/>
          </p:cNvSpPr>
          <p:nvPr/>
        </p:nvSpPr>
        <p:spPr bwMode="auto">
          <a:xfrm>
            <a:off x="658019" y="1484784"/>
            <a:ext cx="770413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sz="2000" dirty="0"/>
              <a:t>Récupérer le package sur </a:t>
            </a:r>
            <a:r>
              <a:rPr lang="fr-FR" altLang="fr-FR" sz="2000" dirty="0">
                <a:hlinkClick r:id="rId2"/>
              </a:rPr>
              <a:t>https://github.com/Unity-Technologies/arfoundation-samples/tree/4.2</a:t>
            </a:r>
            <a:endParaRPr lang="fr-FR" altLang="fr-FR" sz="2000" dirty="0"/>
          </a:p>
          <a:p>
            <a:pPr marL="0" indent="0" eaLnBrk="1" hangingPunct="1">
              <a:spcBef>
                <a:spcPts val="1200"/>
              </a:spcBef>
              <a:buNone/>
            </a:pPr>
            <a:endParaRPr lang="fr-FR" altLang="fr-FR" sz="2000" dirty="0"/>
          </a:p>
        </p:txBody>
      </p:sp>
      <p:pic>
        <p:nvPicPr>
          <p:cNvPr id="3" name="Image 2">
            <a:extLst>
              <a:ext uri="{FF2B5EF4-FFF2-40B4-BE49-F238E27FC236}">
                <a16:creationId xmlns:a16="http://schemas.microsoft.com/office/drawing/2014/main" id="{1BFCF2CE-E177-4E38-854E-7BB3A8B1DF25}"/>
              </a:ext>
            </a:extLst>
          </p:cNvPr>
          <p:cNvPicPr>
            <a:picLocks noChangeAspect="1"/>
          </p:cNvPicPr>
          <p:nvPr/>
        </p:nvPicPr>
        <p:blipFill>
          <a:blip r:embed="rId3"/>
          <a:stretch>
            <a:fillRect/>
          </a:stretch>
        </p:blipFill>
        <p:spPr>
          <a:xfrm>
            <a:off x="1763688" y="2420888"/>
            <a:ext cx="5292080" cy="3678948"/>
          </a:xfrm>
          <a:prstGeom prst="rect">
            <a:avLst/>
          </a:prstGeom>
        </p:spPr>
      </p:pic>
    </p:spTree>
    <p:extLst>
      <p:ext uri="{BB962C8B-B14F-4D97-AF65-F5344CB8AC3E}">
        <p14:creationId xmlns:p14="http://schemas.microsoft.com/office/powerpoint/2010/main" val="2350678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1A0D3B-C340-4105-B695-2DE49CE1AA2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2EA7B01-2136-47E0-9EBA-F347B83C1468}"/>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4171516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a:solidFill>
                  <a:srgbClr val="FE670A"/>
                </a:solidFill>
              </a:rPr>
              <a:t>Exercice ARFoundation 1</a:t>
            </a:r>
          </a:p>
        </p:txBody>
      </p:sp>
      <p:sp>
        <p:nvSpPr>
          <p:cNvPr id="5" name="Rectangle 1"/>
          <p:cNvSpPr>
            <a:spLocks noChangeArrowheads="1"/>
          </p:cNvSpPr>
          <p:nvPr/>
        </p:nvSpPr>
        <p:spPr bwMode="auto">
          <a:xfrm>
            <a:off x="684213" y="1700213"/>
            <a:ext cx="7704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endParaRPr lang="fr-FR" altLang="fr-FR" sz="2000" dirty="0"/>
          </a:p>
        </p:txBody>
      </p:sp>
      <p:sp>
        <p:nvSpPr>
          <p:cNvPr id="6" name="Rectangle 1"/>
          <p:cNvSpPr>
            <a:spLocks noChangeArrowheads="1"/>
          </p:cNvSpPr>
          <p:nvPr/>
        </p:nvSpPr>
        <p:spPr bwMode="auto">
          <a:xfrm>
            <a:off x="658019" y="1484784"/>
            <a:ext cx="7801768"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sz="2800" dirty="0"/>
              <a:t>Création d’une </a:t>
            </a:r>
            <a:r>
              <a:rPr lang="fr-FR" altLang="fr-FR" sz="2800" dirty="0" err="1"/>
              <a:t>scene</a:t>
            </a:r>
            <a:r>
              <a:rPr lang="fr-FR" altLang="fr-FR" sz="2800" dirty="0"/>
              <a:t> AR simple (cube sur surface plane)</a:t>
            </a:r>
          </a:p>
          <a:p>
            <a:pPr lvl="1" eaLnBrk="1" hangingPunct="1">
              <a:spcBef>
                <a:spcPts val="1200"/>
              </a:spcBef>
            </a:pPr>
            <a:r>
              <a:rPr lang="fr-FR" altLang="fr-FR" sz="2400" dirty="0"/>
              <a:t>Supprimer caméra</a:t>
            </a:r>
          </a:p>
          <a:p>
            <a:pPr lvl="1" eaLnBrk="1" hangingPunct="1">
              <a:spcBef>
                <a:spcPts val="1200"/>
              </a:spcBef>
            </a:pPr>
            <a:r>
              <a:rPr lang="fr-FR" altLang="fr-FR" sz="2400" dirty="0"/>
              <a:t>Ajouter AR session et AR Session Origin</a:t>
            </a:r>
          </a:p>
          <a:p>
            <a:pPr lvl="1" eaLnBrk="1" hangingPunct="1">
              <a:spcBef>
                <a:spcPts val="1200"/>
              </a:spcBef>
            </a:pPr>
            <a:r>
              <a:rPr lang="fr-FR" altLang="fr-FR" sz="2400" dirty="0"/>
              <a:t>Ajouter un cube (0.1m de côté) dans AR Session Origin</a:t>
            </a:r>
          </a:p>
          <a:p>
            <a:pPr eaLnBrk="1" hangingPunct="1">
              <a:spcBef>
                <a:spcPts val="1200"/>
              </a:spcBef>
            </a:pPr>
            <a:r>
              <a:rPr lang="fr-FR" altLang="fr-FR" sz="2800" dirty="0" err="1"/>
              <a:t>Build</a:t>
            </a:r>
            <a:r>
              <a:rPr lang="fr-FR" altLang="fr-FR" sz="2800" dirty="0"/>
              <a:t> settings</a:t>
            </a:r>
          </a:p>
          <a:p>
            <a:pPr eaLnBrk="1" hangingPunct="1">
              <a:spcBef>
                <a:spcPts val="1200"/>
              </a:spcBef>
            </a:pPr>
            <a:r>
              <a:rPr lang="fr-FR" altLang="fr-FR" sz="2800" dirty="0"/>
              <a:t>Ajouter la </a:t>
            </a:r>
            <a:r>
              <a:rPr lang="fr-FR" altLang="fr-FR" sz="2800" dirty="0" err="1"/>
              <a:t>scene</a:t>
            </a:r>
            <a:endParaRPr lang="fr-FR" altLang="fr-FR" sz="2800" dirty="0"/>
          </a:p>
          <a:p>
            <a:pPr eaLnBrk="1" hangingPunct="1">
              <a:spcBef>
                <a:spcPts val="1200"/>
              </a:spcBef>
            </a:pPr>
            <a:r>
              <a:rPr lang="fr-FR" altLang="fr-FR" sz="2800" dirty="0"/>
              <a:t>Brancher votre smartphone</a:t>
            </a:r>
          </a:p>
          <a:p>
            <a:pPr eaLnBrk="1" hangingPunct="1">
              <a:spcBef>
                <a:spcPts val="1200"/>
              </a:spcBef>
            </a:pPr>
            <a:r>
              <a:rPr lang="fr-FR" altLang="fr-FR" sz="2800" dirty="0" err="1"/>
              <a:t>Build</a:t>
            </a:r>
            <a:r>
              <a:rPr lang="fr-FR" altLang="fr-FR" sz="2800" dirty="0"/>
              <a:t> and Run</a:t>
            </a:r>
          </a:p>
        </p:txBody>
      </p:sp>
    </p:spTree>
    <p:extLst>
      <p:ext uri="{BB962C8B-B14F-4D97-AF65-F5344CB8AC3E}">
        <p14:creationId xmlns:p14="http://schemas.microsoft.com/office/powerpoint/2010/main" val="4120745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a:solidFill>
                  <a:srgbClr val="FE670A"/>
                </a:solidFill>
              </a:rPr>
              <a:t>Exercice ARFoundation 2</a:t>
            </a:r>
          </a:p>
        </p:txBody>
      </p:sp>
      <p:sp>
        <p:nvSpPr>
          <p:cNvPr id="5" name="Rectangle 1"/>
          <p:cNvSpPr>
            <a:spLocks noChangeArrowheads="1"/>
          </p:cNvSpPr>
          <p:nvPr/>
        </p:nvSpPr>
        <p:spPr bwMode="auto">
          <a:xfrm>
            <a:off x="684213" y="1700213"/>
            <a:ext cx="7704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endParaRPr lang="fr-FR" altLang="fr-FR" sz="2000" dirty="0"/>
          </a:p>
        </p:txBody>
      </p:sp>
      <p:sp>
        <p:nvSpPr>
          <p:cNvPr id="6" name="Rectangle 1"/>
          <p:cNvSpPr>
            <a:spLocks noChangeArrowheads="1"/>
          </p:cNvSpPr>
          <p:nvPr/>
        </p:nvSpPr>
        <p:spPr bwMode="auto">
          <a:xfrm>
            <a:off x="658019" y="1484784"/>
            <a:ext cx="7801768"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sz="2400" dirty="0"/>
              <a:t>Utilisation </a:t>
            </a:r>
            <a:r>
              <a:rPr lang="fr-FR" altLang="fr-FR" sz="2400" dirty="0" err="1"/>
              <a:t>ARPlane</a:t>
            </a:r>
            <a:endParaRPr lang="fr-FR" altLang="fr-FR" sz="2400" dirty="0"/>
          </a:p>
          <a:p>
            <a:pPr lvl="1" eaLnBrk="1" hangingPunct="1">
              <a:spcBef>
                <a:spcPts val="1200"/>
              </a:spcBef>
            </a:pPr>
            <a:r>
              <a:rPr lang="fr-FR" altLang="fr-FR" sz="2000" dirty="0">
                <a:hlinkClick r:id="rId2"/>
              </a:rPr>
              <a:t>https://learn.unity.com/tutorial/configuring-plane-detection-for-ar-foundation</a:t>
            </a:r>
            <a:r>
              <a:rPr lang="fr-FR" altLang="fr-FR" sz="2000" dirty="0"/>
              <a:t> </a:t>
            </a:r>
          </a:p>
          <a:p>
            <a:pPr lvl="1" eaLnBrk="1" hangingPunct="1">
              <a:spcBef>
                <a:spcPts val="1200"/>
              </a:spcBef>
            </a:pPr>
            <a:r>
              <a:rPr lang="fr-FR" altLang="fr-FR" sz="2000" dirty="0"/>
              <a:t>Supprimer caméra</a:t>
            </a:r>
          </a:p>
          <a:p>
            <a:pPr lvl="1" eaLnBrk="1" hangingPunct="1">
              <a:spcBef>
                <a:spcPts val="1200"/>
              </a:spcBef>
            </a:pPr>
            <a:r>
              <a:rPr lang="fr-FR" altLang="fr-FR" sz="2000" dirty="0"/>
              <a:t>Ajouter AR session et AR Session Origin</a:t>
            </a:r>
          </a:p>
          <a:p>
            <a:pPr lvl="1" eaLnBrk="1" hangingPunct="1">
              <a:spcBef>
                <a:spcPts val="1200"/>
              </a:spcBef>
            </a:pPr>
            <a:r>
              <a:rPr lang="fr-FR" altLang="fr-FR" sz="2000" dirty="0"/>
              <a:t>Ajouter un AR default plane, ajouter une </a:t>
            </a:r>
            <a:r>
              <a:rPr lang="fr-FR" altLang="fr-FR" sz="2000" dirty="0" err="1"/>
              <a:t>Sphere</a:t>
            </a:r>
            <a:r>
              <a:rPr lang="fr-FR" altLang="fr-FR" sz="2000" dirty="0"/>
              <a:t> et créer un </a:t>
            </a:r>
            <a:r>
              <a:rPr lang="fr-FR" altLang="fr-FR" sz="2000" dirty="0" err="1"/>
              <a:t>Prefab</a:t>
            </a:r>
            <a:endParaRPr lang="fr-FR" altLang="fr-FR" sz="2000" dirty="0"/>
          </a:p>
          <a:p>
            <a:pPr lvl="1" eaLnBrk="1" hangingPunct="1">
              <a:spcBef>
                <a:spcPts val="1200"/>
              </a:spcBef>
            </a:pPr>
            <a:r>
              <a:rPr lang="fr-FR" altLang="fr-FR" sz="2000" dirty="0"/>
              <a:t>Dans AR Session Origin: </a:t>
            </a:r>
          </a:p>
          <a:p>
            <a:pPr lvl="2" eaLnBrk="1" hangingPunct="1">
              <a:spcBef>
                <a:spcPts val="1200"/>
              </a:spcBef>
            </a:pPr>
            <a:r>
              <a:rPr lang="fr-FR" altLang="fr-FR" sz="1800" dirty="0"/>
              <a:t>ajouter AR plane Manager component </a:t>
            </a:r>
          </a:p>
          <a:p>
            <a:pPr lvl="2" eaLnBrk="1" hangingPunct="1">
              <a:spcBef>
                <a:spcPts val="1200"/>
              </a:spcBef>
            </a:pPr>
            <a:r>
              <a:rPr lang="fr-FR" altLang="fr-FR" sz="1800" dirty="0" err="1"/>
              <a:t>Drag&amp;Drop</a:t>
            </a:r>
            <a:r>
              <a:rPr lang="fr-FR" altLang="fr-FR" sz="1800" dirty="0"/>
              <a:t> le </a:t>
            </a:r>
            <a:r>
              <a:rPr lang="fr-FR" altLang="fr-FR" sz="1800" dirty="0" err="1"/>
              <a:t>prefab</a:t>
            </a:r>
            <a:r>
              <a:rPr lang="fr-FR" altLang="fr-FR" sz="1800" dirty="0"/>
              <a:t> dans </a:t>
            </a:r>
            <a:r>
              <a:rPr lang="fr-FR" altLang="fr-FR" sz="1800" dirty="0" err="1"/>
              <a:t>PlanePrefab</a:t>
            </a:r>
            <a:endParaRPr lang="fr-FR" altLang="fr-FR" sz="1800" dirty="0"/>
          </a:p>
          <a:p>
            <a:pPr lvl="1" eaLnBrk="1" hangingPunct="1">
              <a:spcBef>
                <a:spcPts val="1200"/>
              </a:spcBef>
            </a:pPr>
            <a:r>
              <a:rPr lang="fr-FR" altLang="fr-FR" sz="2000" dirty="0" err="1"/>
              <a:t>Build</a:t>
            </a:r>
            <a:r>
              <a:rPr lang="fr-FR" altLang="fr-FR" sz="2000" dirty="0"/>
              <a:t> &amp; run</a:t>
            </a:r>
          </a:p>
          <a:p>
            <a:pPr eaLnBrk="1" hangingPunct="1">
              <a:spcBef>
                <a:spcPts val="1200"/>
              </a:spcBef>
            </a:pPr>
            <a:endParaRPr lang="fr-FR" altLang="fr-FR" sz="2400" dirty="0"/>
          </a:p>
        </p:txBody>
      </p:sp>
    </p:spTree>
    <p:extLst>
      <p:ext uri="{BB962C8B-B14F-4D97-AF65-F5344CB8AC3E}">
        <p14:creationId xmlns:p14="http://schemas.microsoft.com/office/powerpoint/2010/main" val="2095667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a:solidFill>
                  <a:srgbClr val="FE670A"/>
                </a:solidFill>
              </a:rPr>
              <a:t>Exercice ARFoundation 3</a:t>
            </a:r>
          </a:p>
        </p:txBody>
      </p:sp>
      <p:sp>
        <p:nvSpPr>
          <p:cNvPr id="5" name="Rectangle 1"/>
          <p:cNvSpPr>
            <a:spLocks noChangeArrowheads="1"/>
          </p:cNvSpPr>
          <p:nvPr/>
        </p:nvSpPr>
        <p:spPr bwMode="auto">
          <a:xfrm>
            <a:off x="684213" y="1700213"/>
            <a:ext cx="7704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endParaRPr lang="fr-FR" altLang="fr-FR" sz="2000" dirty="0"/>
          </a:p>
        </p:txBody>
      </p:sp>
      <p:sp>
        <p:nvSpPr>
          <p:cNvPr id="6" name="Rectangle 1"/>
          <p:cNvSpPr>
            <a:spLocks noChangeArrowheads="1"/>
          </p:cNvSpPr>
          <p:nvPr/>
        </p:nvSpPr>
        <p:spPr bwMode="auto">
          <a:xfrm>
            <a:off x="684213" y="1393338"/>
            <a:ext cx="7801768" cy="541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sz="2800" dirty="0"/>
              <a:t>Utilisation Image Tracking</a:t>
            </a:r>
          </a:p>
          <a:p>
            <a:pPr lvl="1" eaLnBrk="1" hangingPunct="1">
              <a:spcBef>
                <a:spcPts val="1200"/>
              </a:spcBef>
            </a:pPr>
            <a:r>
              <a:rPr lang="fr-FR" altLang="fr-FR" sz="2400" dirty="0">
                <a:hlinkClick r:id="rId2"/>
              </a:rPr>
              <a:t>https://www.youtube.com/watch?v=MdeuA0FITS0</a:t>
            </a:r>
            <a:endParaRPr lang="fr-FR" altLang="fr-FR" sz="2400" dirty="0"/>
          </a:p>
          <a:p>
            <a:pPr lvl="1" eaLnBrk="1" hangingPunct="1">
              <a:spcBef>
                <a:spcPts val="1200"/>
              </a:spcBef>
            </a:pPr>
            <a:r>
              <a:rPr lang="fr-FR" altLang="fr-FR" sz="2400" dirty="0"/>
              <a:t>Supprimer caméra</a:t>
            </a:r>
          </a:p>
          <a:p>
            <a:pPr lvl="1" eaLnBrk="1" hangingPunct="1">
              <a:spcBef>
                <a:spcPts val="1200"/>
              </a:spcBef>
            </a:pPr>
            <a:r>
              <a:rPr lang="fr-FR" altLang="fr-FR" sz="2400" dirty="0"/>
              <a:t>Ajouter AR session et AR Session Origin</a:t>
            </a:r>
          </a:p>
          <a:p>
            <a:pPr lvl="1" eaLnBrk="1" hangingPunct="1">
              <a:spcBef>
                <a:spcPts val="1200"/>
              </a:spcBef>
            </a:pPr>
            <a:r>
              <a:rPr lang="fr-FR" altLang="fr-FR" sz="2400" dirty="0"/>
              <a:t>dans AR Session Origin: </a:t>
            </a:r>
            <a:r>
              <a:rPr lang="fr-FR" altLang="fr-FR" sz="2000" dirty="0" err="1"/>
              <a:t>Add</a:t>
            </a:r>
            <a:r>
              <a:rPr lang="fr-FR" altLang="fr-FR" sz="2000" dirty="0"/>
              <a:t> component/AR </a:t>
            </a:r>
            <a:r>
              <a:rPr lang="fr-FR" altLang="fr-FR" sz="2000" dirty="0" err="1"/>
              <a:t>Tracked</a:t>
            </a:r>
            <a:r>
              <a:rPr lang="fr-FR" altLang="fr-FR" sz="2000" dirty="0"/>
              <a:t> Image Manager</a:t>
            </a:r>
          </a:p>
          <a:p>
            <a:pPr lvl="1" eaLnBrk="1" hangingPunct="1">
              <a:spcBef>
                <a:spcPts val="1200"/>
              </a:spcBef>
            </a:pPr>
            <a:r>
              <a:rPr lang="fr-FR" altLang="fr-FR" sz="2400" dirty="0"/>
              <a:t>Dans </a:t>
            </a:r>
            <a:r>
              <a:rPr lang="fr-FR" altLang="fr-FR" sz="2400" dirty="0" err="1"/>
              <a:t>prefabs</a:t>
            </a:r>
            <a:r>
              <a:rPr lang="fr-FR" altLang="fr-FR" sz="2400" dirty="0"/>
              <a:t>: </a:t>
            </a:r>
            <a:r>
              <a:rPr lang="fr-FR" altLang="fr-FR" sz="2000" dirty="0" err="1"/>
              <a:t>create</a:t>
            </a:r>
            <a:r>
              <a:rPr lang="fr-FR" altLang="fr-FR" sz="2000" dirty="0"/>
              <a:t>/XR/</a:t>
            </a:r>
            <a:r>
              <a:rPr lang="fr-FR" altLang="fr-FR" sz="2000" dirty="0" err="1"/>
              <a:t>ReferenceImageLibrary</a:t>
            </a:r>
            <a:endParaRPr lang="fr-FR" altLang="fr-FR" sz="2000" dirty="0"/>
          </a:p>
          <a:p>
            <a:pPr lvl="1" eaLnBrk="1" hangingPunct="1">
              <a:spcBef>
                <a:spcPts val="1200"/>
              </a:spcBef>
            </a:pPr>
            <a:r>
              <a:rPr lang="fr-FR" altLang="fr-FR" sz="2400" dirty="0"/>
              <a:t>Dans </a:t>
            </a:r>
            <a:r>
              <a:rPr lang="fr-FR" altLang="fr-FR" sz="2400" dirty="0" err="1"/>
              <a:t>ReferenceImageLibrary</a:t>
            </a:r>
            <a:r>
              <a:rPr lang="fr-FR" altLang="fr-FR" sz="2400" dirty="0"/>
              <a:t>: </a:t>
            </a:r>
            <a:r>
              <a:rPr lang="fr-FR" altLang="fr-FR" sz="2000" dirty="0"/>
              <a:t>Ajouter une image .jpg</a:t>
            </a:r>
          </a:p>
          <a:p>
            <a:pPr lvl="1" eaLnBrk="1" hangingPunct="1">
              <a:spcBef>
                <a:spcPts val="1200"/>
              </a:spcBef>
            </a:pPr>
            <a:r>
              <a:rPr lang="fr-FR" altLang="fr-FR" sz="2400" dirty="0"/>
              <a:t>Dans AR </a:t>
            </a:r>
            <a:r>
              <a:rPr lang="fr-FR" altLang="fr-FR" sz="2400" dirty="0" err="1"/>
              <a:t>Tracked</a:t>
            </a:r>
            <a:r>
              <a:rPr lang="fr-FR" altLang="fr-FR" sz="2400" dirty="0"/>
              <a:t> Image Manager: </a:t>
            </a:r>
          </a:p>
          <a:p>
            <a:pPr lvl="2" eaLnBrk="1" hangingPunct="1">
              <a:spcBef>
                <a:spcPts val="1200"/>
              </a:spcBef>
            </a:pPr>
            <a:r>
              <a:rPr lang="fr-FR" altLang="fr-FR" sz="2000" dirty="0"/>
              <a:t>D&amp;D </a:t>
            </a:r>
            <a:r>
              <a:rPr lang="fr-FR" altLang="fr-FR" sz="2000" dirty="0" err="1"/>
              <a:t>ReferenceImageLibrary</a:t>
            </a:r>
            <a:r>
              <a:rPr lang="fr-FR" altLang="fr-FR" sz="2000" dirty="0"/>
              <a:t> et un </a:t>
            </a:r>
            <a:r>
              <a:rPr lang="fr-FR" altLang="fr-FR" sz="2000" dirty="0" err="1"/>
              <a:t>prefab</a:t>
            </a:r>
            <a:endParaRPr lang="fr-FR" altLang="fr-FR" sz="2000" dirty="0"/>
          </a:p>
          <a:p>
            <a:pPr lvl="2" eaLnBrk="1" hangingPunct="1">
              <a:spcBef>
                <a:spcPts val="1200"/>
              </a:spcBef>
            </a:pPr>
            <a:r>
              <a:rPr lang="fr-FR" altLang="fr-FR" sz="2000" dirty="0"/>
              <a:t>Ajouter nb </a:t>
            </a:r>
            <a:r>
              <a:rPr lang="fr-FR" altLang="fr-FR" sz="2000" dirty="0" err="1"/>
              <a:t>detect</a:t>
            </a:r>
            <a:r>
              <a:rPr lang="fr-FR" altLang="fr-FR" sz="2000" dirty="0"/>
              <a:t>=2</a:t>
            </a:r>
          </a:p>
        </p:txBody>
      </p:sp>
    </p:spTree>
    <p:extLst>
      <p:ext uri="{BB962C8B-B14F-4D97-AF65-F5344CB8AC3E}">
        <p14:creationId xmlns:p14="http://schemas.microsoft.com/office/powerpoint/2010/main" val="898174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a:solidFill>
                  <a:srgbClr val="FE670A"/>
                </a:solidFill>
              </a:rPr>
              <a:t>Exercice ARFoundation </a:t>
            </a:r>
            <a:r>
              <a:rPr lang="fr-FR" altLang="fr-FR" b="1" dirty="0" err="1">
                <a:solidFill>
                  <a:srgbClr val="FE670A"/>
                </a:solidFill>
              </a:rPr>
              <a:t>Samples</a:t>
            </a:r>
            <a:endParaRPr lang="fr-FR" altLang="fr-FR" b="1" dirty="0">
              <a:solidFill>
                <a:srgbClr val="FE670A"/>
              </a:solidFill>
            </a:endParaRPr>
          </a:p>
        </p:txBody>
      </p:sp>
      <p:sp>
        <p:nvSpPr>
          <p:cNvPr id="6" name="Rectangle 1"/>
          <p:cNvSpPr>
            <a:spLocks noChangeArrowheads="1"/>
          </p:cNvSpPr>
          <p:nvPr/>
        </p:nvSpPr>
        <p:spPr bwMode="auto">
          <a:xfrm>
            <a:off x="684213" y="1393338"/>
            <a:ext cx="7801768"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sz="2000" dirty="0"/>
              <a:t>Dans </a:t>
            </a:r>
            <a:r>
              <a:rPr lang="fr-FR" altLang="fr-FR" sz="2000" dirty="0" err="1"/>
              <a:t>UnityHub</a:t>
            </a:r>
            <a:r>
              <a:rPr lang="fr-FR" altLang="fr-FR" sz="2000" dirty="0"/>
              <a:t> on va charger le projet : </a:t>
            </a:r>
            <a:r>
              <a:rPr lang="fr-FR" altLang="fr-FR" sz="2000" dirty="0" err="1"/>
              <a:t>Add</a:t>
            </a:r>
            <a:r>
              <a:rPr lang="fr-FR" altLang="fr-FR" sz="2000" dirty="0"/>
              <a:t> </a:t>
            </a:r>
            <a:r>
              <a:rPr lang="fr-FR" altLang="fr-FR" sz="2000" dirty="0" err="1"/>
              <a:t>arfoundation-samples</a:t>
            </a:r>
            <a:r>
              <a:rPr lang="fr-FR" altLang="fr-FR" sz="2000" dirty="0"/>
              <a:t> directory</a:t>
            </a:r>
          </a:p>
          <a:p>
            <a:pPr eaLnBrk="1" hangingPunct="1">
              <a:spcBef>
                <a:spcPts val="1200"/>
              </a:spcBef>
            </a:pPr>
            <a:r>
              <a:rPr lang="fr-FR" altLang="fr-FR" sz="2000" dirty="0" err="1"/>
              <a:t>Build</a:t>
            </a:r>
            <a:r>
              <a:rPr lang="fr-FR" altLang="fr-FR" sz="2000" dirty="0"/>
              <a:t> &amp; launch</a:t>
            </a:r>
          </a:p>
          <a:p>
            <a:pPr eaLnBrk="1" hangingPunct="1">
              <a:spcBef>
                <a:spcPts val="1200"/>
              </a:spcBef>
            </a:pPr>
            <a:endParaRPr lang="fr-FR" altLang="fr-FR" sz="2000" dirty="0"/>
          </a:p>
          <a:p>
            <a:pPr eaLnBrk="1" hangingPunct="1">
              <a:spcBef>
                <a:spcPts val="1200"/>
              </a:spcBef>
            </a:pPr>
            <a:endParaRPr lang="fr-FR" altLang="fr-FR" sz="2000" dirty="0"/>
          </a:p>
          <a:p>
            <a:pPr eaLnBrk="1" hangingPunct="1">
              <a:spcBef>
                <a:spcPts val="1200"/>
              </a:spcBef>
            </a:pPr>
            <a:endParaRPr lang="fr-FR" altLang="fr-FR" sz="2000" dirty="0"/>
          </a:p>
          <a:p>
            <a:pPr eaLnBrk="1" hangingPunct="1">
              <a:spcBef>
                <a:spcPts val="1200"/>
              </a:spcBef>
            </a:pPr>
            <a:r>
              <a:rPr lang="fr-FR" altLang="fr-FR" sz="2000" dirty="0"/>
              <a:t>Si erreurs de compilation</a:t>
            </a:r>
          </a:p>
          <a:p>
            <a:pPr lvl="1" eaLnBrk="1" hangingPunct="1">
              <a:spcBef>
                <a:spcPts val="1200"/>
              </a:spcBef>
            </a:pPr>
            <a:r>
              <a:rPr lang="fr-FR" altLang="fr-FR" sz="1600" dirty="0"/>
              <a:t>Dans Package Manager: Ajout input </a:t>
            </a:r>
            <a:r>
              <a:rPr lang="fr-FR" altLang="fr-FR" sz="1600" dirty="0" err="1"/>
              <a:t>systems</a:t>
            </a:r>
            <a:endParaRPr lang="fr-FR" altLang="fr-FR" sz="1600" dirty="0"/>
          </a:p>
          <a:p>
            <a:pPr lvl="1" eaLnBrk="1" hangingPunct="1">
              <a:spcBef>
                <a:spcPts val="1200"/>
              </a:spcBef>
            </a:pPr>
            <a:r>
              <a:rPr lang="fr-FR" altLang="fr-FR" sz="1600" dirty="0"/>
              <a:t>Dans </a:t>
            </a:r>
            <a:r>
              <a:rPr lang="fr-FR" altLang="fr-FR" sz="1600" dirty="0" err="1"/>
              <a:t>Build</a:t>
            </a:r>
            <a:r>
              <a:rPr lang="fr-FR" altLang="fr-FR" sz="1600" dirty="0"/>
              <a:t> settings/</a:t>
            </a:r>
            <a:r>
              <a:rPr lang="fr-FR" altLang="fr-FR" sz="1600" dirty="0" err="1"/>
              <a:t>player</a:t>
            </a:r>
            <a:r>
              <a:rPr lang="fr-FR" altLang="fr-FR" sz="1600" dirty="0"/>
              <a:t>: </a:t>
            </a:r>
            <a:r>
              <a:rPr lang="fr-FR" altLang="fr-FR" sz="1600" dirty="0" err="1"/>
              <a:t>allows</a:t>
            </a:r>
            <a:r>
              <a:rPr lang="fr-FR" altLang="fr-FR" sz="1600" dirty="0"/>
              <a:t> </a:t>
            </a:r>
            <a:r>
              <a:rPr lang="fr-FR" altLang="fr-FR" sz="1600" dirty="0" err="1"/>
              <a:t>unsafe</a:t>
            </a:r>
            <a:r>
              <a:rPr lang="fr-FR" altLang="fr-FR" sz="1600" dirty="0"/>
              <a:t> mode</a:t>
            </a:r>
          </a:p>
          <a:p>
            <a:pPr eaLnBrk="1" hangingPunct="1">
              <a:spcBef>
                <a:spcPts val="1200"/>
              </a:spcBef>
            </a:pPr>
            <a:endParaRPr lang="fr-FR" altLang="fr-FR" sz="2000" dirty="0"/>
          </a:p>
          <a:p>
            <a:pPr eaLnBrk="1" hangingPunct="1">
              <a:spcBef>
                <a:spcPts val="1200"/>
              </a:spcBef>
            </a:pPr>
            <a:endParaRPr lang="fr-FR" altLang="fr-FR" sz="2000" dirty="0"/>
          </a:p>
          <a:p>
            <a:pPr eaLnBrk="1" hangingPunct="1">
              <a:spcBef>
                <a:spcPts val="1200"/>
              </a:spcBef>
            </a:pPr>
            <a:endParaRPr lang="fr-FR" altLang="fr-FR" sz="2000" dirty="0"/>
          </a:p>
        </p:txBody>
      </p:sp>
    </p:spTree>
    <p:extLst>
      <p:ext uri="{BB962C8B-B14F-4D97-AF65-F5344CB8AC3E}">
        <p14:creationId xmlns:p14="http://schemas.microsoft.com/office/powerpoint/2010/main" val="3371306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err="1">
                <a:solidFill>
                  <a:srgbClr val="FE670A"/>
                </a:solidFill>
              </a:rPr>
              <a:t>Vuforia</a:t>
            </a:r>
            <a:endParaRPr lang="fr-FR" altLang="fr-FR" b="1" dirty="0">
              <a:solidFill>
                <a:srgbClr val="FE670A"/>
              </a:solidFill>
            </a:endParaRPr>
          </a:p>
        </p:txBody>
      </p:sp>
      <p:sp>
        <p:nvSpPr>
          <p:cNvPr id="5" name="Rectangle 1"/>
          <p:cNvSpPr>
            <a:spLocks noChangeArrowheads="1"/>
          </p:cNvSpPr>
          <p:nvPr/>
        </p:nvSpPr>
        <p:spPr bwMode="auto">
          <a:xfrm>
            <a:off x="684213" y="1700213"/>
            <a:ext cx="7704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endParaRPr lang="fr-FR" altLang="fr-FR" sz="2000" dirty="0"/>
          </a:p>
        </p:txBody>
      </p:sp>
      <p:sp>
        <p:nvSpPr>
          <p:cNvPr id="6" name="Rectangle 1"/>
          <p:cNvSpPr>
            <a:spLocks noChangeArrowheads="1"/>
          </p:cNvSpPr>
          <p:nvPr/>
        </p:nvSpPr>
        <p:spPr bwMode="auto">
          <a:xfrm>
            <a:off x="658019" y="1484784"/>
            <a:ext cx="809044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dirty="0" err="1">
                <a:hlinkClick r:id="rId2"/>
              </a:rPr>
              <a:t>Vuforia</a:t>
            </a:r>
            <a:r>
              <a:rPr lang="fr-FR" altLang="fr-FR" dirty="0"/>
              <a:t>, </a:t>
            </a:r>
            <a:r>
              <a:rPr lang="fr-FR" altLang="fr-FR" dirty="0">
                <a:hlinkClick r:id="rId3"/>
              </a:rPr>
              <a:t>developer portal</a:t>
            </a:r>
            <a:endParaRPr lang="fr-FR" altLang="fr-FR" dirty="0"/>
          </a:p>
          <a:p>
            <a:pPr eaLnBrk="1" hangingPunct="1">
              <a:spcBef>
                <a:spcPts val="1200"/>
              </a:spcBef>
            </a:pPr>
            <a:r>
              <a:rPr lang="fr-FR" altLang="fr-FR" dirty="0"/>
              <a:t>Exemples </a:t>
            </a:r>
            <a:r>
              <a:rPr lang="fr-FR" altLang="fr-FR" dirty="0">
                <a:hlinkClick r:id="rId4"/>
              </a:rPr>
              <a:t>Vuforia In </a:t>
            </a:r>
            <a:r>
              <a:rPr lang="fr-FR" altLang="fr-FR" dirty="0" err="1">
                <a:hlinkClick r:id="rId4"/>
              </a:rPr>
              <a:t>Unity</a:t>
            </a:r>
            <a:r>
              <a:rPr lang="fr-FR" altLang="fr-FR" dirty="0"/>
              <a:t>, </a:t>
            </a:r>
            <a:r>
              <a:rPr lang="fr-FR" altLang="fr-FR" dirty="0">
                <a:hlinkClick r:id="rId5"/>
              </a:rPr>
              <a:t>Features</a:t>
            </a:r>
            <a:endParaRPr lang="fr-FR" altLang="fr-FR" dirty="0"/>
          </a:p>
        </p:txBody>
      </p:sp>
      <p:pic>
        <p:nvPicPr>
          <p:cNvPr id="7" name="Image 6">
            <a:extLst>
              <a:ext uri="{FF2B5EF4-FFF2-40B4-BE49-F238E27FC236}">
                <a16:creationId xmlns:a16="http://schemas.microsoft.com/office/drawing/2014/main" id="{5F27BB64-6AEC-479A-BBB9-AE1B6D3243BD}"/>
              </a:ext>
            </a:extLst>
          </p:cNvPr>
          <p:cNvPicPr>
            <a:picLocks noChangeAspect="1"/>
          </p:cNvPicPr>
          <p:nvPr/>
        </p:nvPicPr>
        <p:blipFill>
          <a:blip r:embed="rId6"/>
          <a:stretch>
            <a:fillRect/>
          </a:stretch>
        </p:blipFill>
        <p:spPr>
          <a:xfrm>
            <a:off x="1259632" y="2933217"/>
            <a:ext cx="6300192" cy="3650145"/>
          </a:xfrm>
          <a:prstGeom prst="rect">
            <a:avLst/>
          </a:prstGeom>
        </p:spPr>
      </p:pic>
    </p:spTree>
    <p:extLst>
      <p:ext uri="{BB962C8B-B14F-4D97-AF65-F5344CB8AC3E}">
        <p14:creationId xmlns:p14="http://schemas.microsoft.com/office/powerpoint/2010/main" val="2401160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a:solidFill>
                  <a:srgbClr val="FE670A"/>
                </a:solidFill>
              </a:rPr>
              <a:t>Vuforia</a:t>
            </a:r>
          </a:p>
        </p:txBody>
      </p:sp>
      <p:sp>
        <p:nvSpPr>
          <p:cNvPr id="5" name="Rectangle 1"/>
          <p:cNvSpPr>
            <a:spLocks noChangeArrowheads="1"/>
          </p:cNvSpPr>
          <p:nvPr/>
        </p:nvSpPr>
        <p:spPr bwMode="auto">
          <a:xfrm>
            <a:off x="684213" y="1700213"/>
            <a:ext cx="7704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endParaRPr lang="fr-FR" altLang="fr-FR" sz="2000" dirty="0"/>
          </a:p>
        </p:txBody>
      </p:sp>
      <p:sp>
        <p:nvSpPr>
          <p:cNvPr id="6" name="Rectangle 1"/>
          <p:cNvSpPr>
            <a:spLocks noChangeArrowheads="1"/>
          </p:cNvSpPr>
          <p:nvPr/>
        </p:nvSpPr>
        <p:spPr bwMode="auto">
          <a:xfrm>
            <a:off x="658019" y="1484784"/>
            <a:ext cx="770413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dirty="0" err="1"/>
              <a:t>Register</a:t>
            </a:r>
            <a:endParaRPr lang="fr-FR" altLang="fr-FR" dirty="0"/>
          </a:p>
          <a:p>
            <a:pPr eaLnBrk="1" hangingPunct="1">
              <a:spcBef>
                <a:spcPts val="1200"/>
              </a:spcBef>
            </a:pPr>
            <a:endParaRPr lang="fr-FR" altLang="fr-FR" dirty="0"/>
          </a:p>
          <a:p>
            <a:pPr eaLnBrk="1" hangingPunct="1">
              <a:spcBef>
                <a:spcPts val="1200"/>
              </a:spcBef>
            </a:pPr>
            <a:endParaRPr lang="fr-FR" altLang="fr-FR" dirty="0"/>
          </a:p>
          <a:p>
            <a:pPr eaLnBrk="1" hangingPunct="1">
              <a:spcBef>
                <a:spcPts val="1200"/>
              </a:spcBef>
            </a:pPr>
            <a:r>
              <a:rPr lang="fr-FR" altLang="fr-FR" dirty="0" err="1"/>
              <a:t>Ask</a:t>
            </a:r>
            <a:r>
              <a:rPr lang="fr-FR" altLang="fr-FR" dirty="0"/>
              <a:t> for an application </a:t>
            </a:r>
            <a:r>
              <a:rPr lang="fr-FR" altLang="fr-FR" dirty="0" err="1"/>
              <a:t>license</a:t>
            </a:r>
            <a:endParaRPr lang="fr-FR" altLang="fr-FR" dirty="0"/>
          </a:p>
          <a:p>
            <a:pPr marL="0" indent="0" eaLnBrk="1" hangingPunct="1">
              <a:spcBef>
                <a:spcPts val="1200"/>
              </a:spcBef>
              <a:buNone/>
            </a:pPr>
            <a:endParaRPr lang="fr-FR" altLang="fr-FR" dirty="0"/>
          </a:p>
        </p:txBody>
      </p:sp>
      <p:pic>
        <p:nvPicPr>
          <p:cNvPr id="8" name="Image 7"/>
          <p:cNvPicPr/>
          <p:nvPr/>
        </p:nvPicPr>
        <p:blipFill rotWithShape="1">
          <a:blip r:embed="rId2"/>
          <a:srcRect b="28740"/>
          <a:stretch/>
        </p:blipFill>
        <p:spPr>
          <a:xfrm>
            <a:off x="2653824" y="1393095"/>
            <a:ext cx="5760720" cy="1891889"/>
          </a:xfrm>
          <a:prstGeom prst="rect">
            <a:avLst/>
          </a:prstGeom>
        </p:spPr>
      </p:pic>
      <p:pic>
        <p:nvPicPr>
          <p:cNvPr id="11" name="Image 10">
            <a:extLst>
              <a:ext uri="{FF2B5EF4-FFF2-40B4-BE49-F238E27FC236}">
                <a16:creationId xmlns:a16="http://schemas.microsoft.com/office/drawing/2014/main" id="{9FA2C903-2A5D-4241-B79C-CF7E3BBBD6B0}"/>
              </a:ext>
            </a:extLst>
          </p:cNvPr>
          <p:cNvPicPr/>
          <p:nvPr/>
        </p:nvPicPr>
        <p:blipFill rotWithShape="1">
          <a:blip r:embed="rId3"/>
          <a:srcRect b="37859"/>
          <a:stretch/>
        </p:blipFill>
        <p:spPr>
          <a:xfrm>
            <a:off x="2290107" y="4048029"/>
            <a:ext cx="6182633" cy="2654936"/>
          </a:xfrm>
          <a:prstGeom prst="rect">
            <a:avLst/>
          </a:prstGeom>
        </p:spPr>
      </p:pic>
    </p:spTree>
    <p:extLst>
      <p:ext uri="{BB962C8B-B14F-4D97-AF65-F5344CB8AC3E}">
        <p14:creationId xmlns:p14="http://schemas.microsoft.com/office/powerpoint/2010/main" val="225468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a:solidFill>
                  <a:srgbClr val="FE670A"/>
                </a:solidFill>
              </a:rPr>
              <a:t>Exercice </a:t>
            </a:r>
            <a:r>
              <a:rPr lang="fr-FR" altLang="fr-FR" b="1" dirty="0" err="1">
                <a:solidFill>
                  <a:srgbClr val="FE670A"/>
                </a:solidFill>
              </a:rPr>
              <a:t>Vuforia</a:t>
            </a:r>
            <a:endParaRPr lang="fr-FR" altLang="fr-FR" b="1" dirty="0">
              <a:solidFill>
                <a:srgbClr val="FE670A"/>
              </a:solidFill>
            </a:endParaRPr>
          </a:p>
        </p:txBody>
      </p:sp>
      <p:sp>
        <p:nvSpPr>
          <p:cNvPr id="5" name="Rectangle 1"/>
          <p:cNvSpPr>
            <a:spLocks noChangeArrowheads="1"/>
          </p:cNvSpPr>
          <p:nvPr/>
        </p:nvSpPr>
        <p:spPr bwMode="auto">
          <a:xfrm>
            <a:off x="684213" y="1700213"/>
            <a:ext cx="7704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endParaRPr lang="fr-FR" altLang="fr-FR" sz="2000" dirty="0"/>
          </a:p>
        </p:txBody>
      </p:sp>
      <p:sp>
        <p:nvSpPr>
          <p:cNvPr id="6" name="Rectangle 1"/>
          <p:cNvSpPr>
            <a:spLocks noChangeArrowheads="1"/>
          </p:cNvSpPr>
          <p:nvPr/>
        </p:nvSpPr>
        <p:spPr bwMode="auto">
          <a:xfrm>
            <a:off x="658019" y="1484784"/>
            <a:ext cx="7704137"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dirty="0"/>
              <a:t>Tester Image Target</a:t>
            </a:r>
          </a:p>
          <a:p>
            <a:pPr lvl="1" eaLnBrk="1" hangingPunct="1">
              <a:spcBef>
                <a:spcPts val="1200"/>
              </a:spcBef>
            </a:pPr>
            <a:r>
              <a:rPr lang="fr-FR" altLang="fr-FR" dirty="0" err="1"/>
              <a:t>CameraAR</a:t>
            </a:r>
            <a:r>
              <a:rPr lang="fr-FR" altLang="fr-FR" dirty="0"/>
              <a:t> (ajouter la </a:t>
            </a:r>
            <a:r>
              <a:rPr lang="fr-FR" altLang="fr-FR" dirty="0" err="1"/>
              <a:t>license</a:t>
            </a:r>
            <a:r>
              <a:rPr lang="fr-FR" altLang="fr-FR" dirty="0"/>
              <a:t>)</a:t>
            </a:r>
          </a:p>
          <a:p>
            <a:pPr lvl="1" eaLnBrk="1" hangingPunct="1">
              <a:spcBef>
                <a:spcPts val="1200"/>
              </a:spcBef>
            </a:pPr>
            <a:r>
              <a:rPr lang="fr-FR" altLang="fr-FR" dirty="0" err="1"/>
              <a:t>ImageTarget</a:t>
            </a:r>
            <a:endParaRPr lang="fr-FR" altLang="fr-FR" dirty="0"/>
          </a:p>
          <a:p>
            <a:pPr lvl="1" eaLnBrk="1" hangingPunct="1">
              <a:spcBef>
                <a:spcPts val="1200"/>
              </a:spcBef>
            </a:pPr>
            <a:r>
              <a:rPr lang="fr-FR" altLang="fr-FR" dirty="0"/>
              <a:t>Ajouter un Objet 3D </a:t>
            </a:r>
          </a:p>
          <a:p>
            <a:pPr eaLnBrk="1" hangingPunct="1">
              <a:spcBef>
                <a:spcPts val="1200"/>
              </a:spcBef>
            </a:pPr>
            <a:r>
              <a:rPr lang="fr-FR" altLang="fr-FR" dirty="0"/>
              <a:t>Lancer avec webcam</a:t>
            </a:r>
          </a:p>
          <a:p>
            <a:pPr eaLnBrk="1" hangingPunct="1">
              <a:spcBef>
                <a:spcPts val="1200"/>
              </a:spcBef>
            </a:pPr>
            <a:r>
              <a:rPr lang="fr-FR" altLang="fr-FR" dirty="0"/>
              <a:t>Lancer sous </a:t>
            </a:r>
            <a:r>
              <a:rPr lang="fr-FR" altLang="fr-FR" dirty="0" err="1"/>
              <a:t>android</a:t>
            </a:r>
            <a:r>
              <a:rPr lang="fr-FR" altLang="fr-FR" dirty="0"/>
              <a:t>/smartphone</a:t>
            </a:r>
          </a:p>
          <a:p>
            <a:pPr marL="0" indent="0" eaLnBrk="1" hangingPunct="1">
              <a:spcBef>
                <a:spcPts val="1200"/>
              </a:spcBef>
              <a:buNone/>
            </a:pPr>
            <a:endParaRPr lang="fr-FR" altLang="fr-FR" dirty="0"/>
          </a:p>
        </p:txBody>
      </p:sp>
    </p:spTree>
    <p:extLst>
      <p:ext uri="{BB962C8B-B14F-4D97-AF65-F5344CB8AC3E}">
        <p14:creationId xmlns:p14="http://schemas.microsoft.com/office/powerpoint/2010/main" val="2835517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Rappel du premier cours</a:t>
            </a:r>
          </a:p>
        </p:txBody>
      </p:sp>
    </p:spTree>
    <p:extLst>
      <p:ext uri="{BB962C8B-B14F-4D97-AF65-F5344CB8AC3E}">
        <p14:creationId xmlns:p14="http://schemas.microsoft.com/office/powerpoint/2010/main" val="3720052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395288"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b="1" dirty="0" err="1">
                <a:solidFill>
                  <a:srgbClr val="FE670A"/>
                </a:solidFill>
              </a:rPr>
              <a:t>Sample</a:t>
            </a:r>
            <a:r>
              <a:rPr lang="fr-FR" altLang="fr-FR" b="1" dirty="0">
                <a:solidFill>
                  <a:srgbClr val="FE670A"/>
                </a:solidFill>
              </a:rPr>
              <a:t> </a:t>
            </a:r>
            <a:r>
              <a:rPr lang="fr-FR" altLang="fr-FR" b="1" dirty="0" err="1">
                <a:solidFill>
                  <a:srgbClr val="FE670A"/>
                </a:solidFill>
              </a:rPr>
              <a:t>Vuforia</a:t>
            </a:r>
            <a:endParaRPr lang="fr-FR" altLang="fr-FR" b="1" dirty="0">
              <a:solidFill>
                <a:srgbClr val="FE670A"/>
              </a:solidFill>
            </a:endParaRPr>
          </a:p>
        </p:txBody>
      </p:sp>
      <p:sp>
        <p:nvSpPr>
          <p:cNvPr id="6" name="Rectangle 1"/>
          <p:cNvSpPr>
            <a:spLocks noChangeArrowheads="1"/>
          </p:cNvSpPr>
          <p:nvPr/>
        </p:nvSpPr>
        <p:spPr bwMode="auto">
          <a:xfrm>
            <a:off x="658019" y="1484784"/>
            <a:ext cx="7704137" cy="667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dirty="0"/>
              <a:t>Sous </a:t>
            </a:r>
            <a:r>
              <a:rPr lang="fr-FR" altLang="fr-FR" dirty="0" err="1"/>
              <a:t>AssetStore</a:t>
            </a:r>
            <a:r>
              <a:rPr lang="fr-FR" altLang="fr-FR" dirty="0"/>
              <a:t> </a:t>
            </a:r>
          </a:p>
          <a:p>
            <a:pPr lvl="1" eaLnBrk="1" hangingPunct="1">
              <a:spcBef>
                <a:spcPts val="1200"/>
              </a:spcBef>
            </a:pPr>
            <a:r>
              <a:rPr lang="fr-FR" altLang="fr-FR" dirty="0"/>
              <a:t>Chercher </a:t>
            </a:r>
            <a:r>
              <a:rPr lang="fr-FR" altLang="fr-FR" dirty="0" err="1"/>
              <a:t>Vuforia</a:t>
            </a:r>
            <a:r>
              <a:rPr lang="fr-FR" altLang="fr-FR" dirty="0"/>
              <a:t> </a:t>
            </a:r>
            <a:r>
              <a:rPr lang="fr-FR" altLang="fr-FR" dirty="0" err="1"/>
              <a:t>core</a:t>
            </a:r>
            <a:r>
              <a:rPr lang="fr-FR" altLang="fr-FR" dirty="0"/>
              <a:t> </a:t>
            </a:r>
            <a:r>
              <a:rPr lang="fr-FR" altLang="fr-FR" dirty="0" err="1"/>
              <a:t>samples</a:t>
            </a:r>
            <a:endParaRPr lang="fr-FR" altLang="fr-FR" dirty="0"/>
          </a:p>
          <a:p>
            <a:pPr lvl="1" eaLnBrk="1" hangingPunct="1">
              <a:spcBef>
                <a:spcPts val="1200"/>
              </a:spcBef>
            </a:pPr>
            <a:r>
              <a:rPr lang="fr-FR" altLang="fr-FR" dirty="0" err="1"/>
              <a:t>Add</a:t>
            </a:r>
            <a:r>
              <a:rPr lang="fr-FR" altLang="fr-FR" dirty="0"/>
              <a:t> to </a:t>
            </a:r>
            <a:r>
              <a:rPr lang="fr-FR" altLang="fr-FR" dirty="0" err="1"/>
              <a:t>my</a:t>
            </a:r>
            <a:r>
              <a:rPr lang="fr-FR" altLang="fr-FR" dirty="0"/>
              <a:t> assets</a:t>
            </a:r>
          </a:p>
          <a:p>
            <a:pPr eaLnBrk="1" hangingPunct="1">
              <a:spcBef>
                <a:spcPts val="1200"/>
              </a:spcBef>
            </a:pPr>
            <a:r>
              <a:rPr lang="fr-FR" altLang="fr-FR" dirty="0"/>
              <a:t>Créer un nouveau projet</a:t>
            </a:r>
          </a:p>
          <a:p>
            <a:pPr eaLnBrk="1" hangingPunct="1">
              <a:spcBef>
                <a:spcPts val="1200"/>
              </a:spcBef>
            </a:pPr>
            <a:r>
              <a:rPr lang="fr-FR" altLang="fr-FR" dirty="0"/>
              <a:t>Sous Package manager</a:t>
            </a:r>
          </a:p>
          <a:p>
            <a:pPr lvl="1" eaLnBrk="1" hangingPunct="1">
              <a:spcBef>
                <a:spcPts val="1200"/>
              </a:spcBef>
            </a:pPr>
            <a:r>
              <a:rPr lang="fr-FR" altLang="fr-FR" dirty="0" err="1"/>
              <a:t>My</a:t>
            </a:r>
            <a:r>
              <a:rPr lang="fr-FR" altLang="fr-FR" dirty="0"/>
              <a:t> asset -&gt; installer </a:t>
            </a:r>
            <a:r>
              <a:rPr lang="fr-FR" altLang="fr-FR" dirty="0" err="1"/>
              <a:t>Vuforia</a:t>
            </a:r>
            <a:endParaRPr lang="fr-FR" altLang="fr-FR" dirty="0"/>
          </a:p>
          <a:p>
            <a:pPr lvl="1" eaLnBrk="1" hangingPunct="1">
              <a:spcBef>
                <a:spcPts val="1200"/>
              </a:spcBef>
            </a:pPr>
            <a:r>
              <a:rPr lang="fr-FR" altLang="fr-FR" dirty="0"/>
              <a:t>Ajouter </a:t>
            </a:r>
            <a:r>
              <a:rPr lang="fr-FR" altLang="fr-FR" dirty="0" err="1"/>
              <a:t>license</a:t>
            </a:r>
            <a:endParaRPr lang="fr-FR" altLang="fr-FR" dirty="0"/>
          </a:p>
          <a:p>
            <a:pPr lvl="1" eaLnBrk="1" hangingPunct="1">
              <a:spcBef>
                <a:spcPts val="1200"/>
              </a:spcBef>
            </a:pPr>
            <a:r>
              <a:rPr lang="fr-FR" altLang="fr-FR" dirty="0" err="1"/>
              <a:t>Build</a:t>
            </a:r>
            <a:r>
              <a:rPr lang="fr-FR" altLang="fr-FR" dirty="0"/>
              <a:t> &amp; launch</a:t>
            </a:r>
          </a:p>
          <a:p>
            <a:pPr lvl="1" eaLnBrk="1" hangingPunct="1">
              <a:spcBef>
                <a:spcPts val="1200"/>
              </a:spcBef>
            </a:pPr>
            <a:endParaRPr lang="fr-FR" altLang="fr-FR" dirty="0"/>
          </a:p>
          <a:p>
            <a:pPr eaLnBrk="1" hangingPunct="1">
              <a:spcBef>
                <a:spcPts val="1200"/>
              </a:spcBef>
            </a:pPr>
            <a:endParaRPr lang="fr-FR" altLang="fr-FR" dirty="0"/>
          </a:p>
          <a:p>
            <a:pPr marL="0" indent="0" eaLnBrk="1" hangingPunct="1">
              <a:spcBef>
                <a:spcPts val="1200"/>
              </a:spcBef>
              <a:buNone/>
            </a:pPr>
            <a:endParaRPr lang="fr-FR" altLang="fr-FR" dirty="0"/>
          </a:p>
        </p:txBody>
      </p:sp>
    </p:spTree>
    <p:extLst>
      <p:ext uri="{BB962C8B-B14F-4D97-AF65-F5344CB8AC3E}">
        <p14:creationId xmlns:p14="http://schemas.microsoft.com/office/powerpoint/2010/main" val="958332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Pour la prochaine fois</a:t>
            </a:r>
          </a:p>
        </p:txBody>
      </p:sp>
      <p:sp>
        <p:nvSpPr>
          <p:cNvPr id="35843" name="Rectangle 1"/>
          <p:cNvSpPr>
            <a:spLocks noChangeArrowheads="1"/>
          </p:cNvSpPr>
          <p:nvPr/>
        </p:nvSpPr>
        <p:spPr bwMode="auto">
          <a:xfrm>
            <a:off x="684212" y="1988840"/>
            <a:ext cx="7704137"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sz="3600" b="1" dirty="0"/>
              <a:t>Commencez à réfléchir idée de projet</a:t>
            </a:r>
          </a:p>
          <a:p>
            <a:pPr eaLnBrk="1" hangingPunct="1">
              <a:spcBef>
                <a:spcPts val="1200"/>
              </a:spcBef>
            </a:pPr>
            <a:r>
              <a:rPr lang="fr-FR" altLang="fr-FR" sz="3600" b="1" dirty="0"/>
              <a:t>Continuez </a:t>
            </a:r>
            <a:r>
              <a:rPr lang="fr-FR" altLang="fr-FR" sz="3600" b="1" dirty="0" err="1"/>
              <a:t>Unity</a:t>
            </a:r>
            <a:r>
              <a:rPr lang="fr-FR" altLang="fr-FR" sz="3600" b="1" dirty="0"/>
              <a:t>, ARFoundation &amp; </a:t>
            </a:r>
            <a:r>
              <a:rPr lang="fr-FR" altLang="fr-FR" sz="3600" b="1" dirty="0" err="1"/>
              <a:t>Vuforia</a:t>
            </a:r>
            <a:endParaRPr lang="fr-FR" altLang="fr-FR" sz="3600" b="1" dirty="0"/>
          </a:p>
          <a:p>
            <a:pPr eaLnBrk="1" hangingPunct="1">
              <a:spcBef>
                <a:spcPts val="1200"/>
              </a:spcBef>
            </a:pPr>
            <a:r>
              <a:rPr lang="fr-FR" altLang="fr-FR" b="1" dirty="0"/>
              <a:t>Séance prochaine: </a:t>
            </a:r>
          </a:p>
          <a:p>
            <a:pPr lvl="1" eaLnBrk="1" hangingPunct="1">
              <a:spcBef>
                <a:spcPts val="1200"/>
              </a:spcBef>
            </a:pPr>
            <a:r>
              <a:rPr lang="fr-FR" altLang="fr-FR" b="1" dirty="0"/>
              <a:t>ARFoundation et </a:t>
            </a:r>
            <a:r>
              <a:rPr lang="fr-FR" altLang="fr-FR" b="1" dirty="0" err="1"/>
              <a:t>Vuforia</a:t>
            </a:r>
            <a:endParaRPr lang="fr-FR" altLang="fr-FR" b="1" dirty="0"/>
          </a:p>
          <a:p>
            <a:pPr lvl="1" eaLnBrk="1" hangingPunct="1">
              <a:spcBef>
                <a:spcPts val="1200"/>
              </a:spcBef>
            </a:pPr>
            <a:r>
              <a:rPr lang="fr-FR" altLang="fr-FR" b="1" dirty="0" err="1"/>
              <a:t>Unity</a:t>
            </a:r>
            <a:r>
              <a:rPr lang="fr-FR" altLang="fr-FR" b="1" dirty="0"/>
              <a:t> script + Star Wars exo</a:t>
            </a:r>
          </a:p>
          <a:p>
            <a:pPr eaLnBrk="1" hangingPunct="1">
              <a:spcBef>
                <a:spcPts val="1200"/>
              </a:spcBef>
            </a:pPr>
            <a:endParaRPr lang="fr-FR" altLang="fr-FR" sz="3600" b="1" dirty="0"/>
          </a:p>
        </p:txBody>
      </p:sp>
    </p:spTree>
    <p:extLst>
      <p:ext uri="{BB962C8B-B14F-4D97-AF65-F5344CB8AC3E}">
        <p14:creationId xmlns:p14="http://schemas.microsoft.com/office/powerpoint/2010/main" val="1651279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Qu’est-ce que la Réalité augmentée?</a:t>
            </a:r>
          </a:p>
        </p:txBody>
      </p:sp>
      <p:sp>
        <p:nvSpPr>
          <p:cNvPr id="7173" name="Rectangle 1"/>
          <p:cNvSpPr>
            <a:spLocks noChangeArrowheads="1"/>
          </p:cNvSpPr>
          <p:nvPr/>
        </p:nvSpPr>
        <p:spPr bwMode="auto">
          <a:xfrm>
            <a:off x="684213" y="1700213"/>
            <a:ext cx="770413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sz="2400" dirty="0"/>
              <a:t>Augmentée:</a:t>
            </a:r>
          </a:p>
          <a:p>
            <a:pPr lvl="1" eaLnBrk="1" hangingPunct="1">
              <a:spcBef>
                <a:spcPts val="1200"/>
              </a:spcBef>
            </a:pPr>
            <a:r>
              <a:rPr lang="fr-FR" altLang="fr-FR" sz="2000" dirty="0"/>
              <a:t>Amplifier</a:t>
            </a:r>
          </a:p>
          <a:p>
            <a:pPr lvl="1" eaLnBrk="1" hangingPunct="1">
              <a:spcBef>
                <a:spcPts val="1200"/>
              </a:spcBef>
            </a:pPr>
            <a:r>
              <a:rPr lang="fr-FR" altLang="fr-FR" sz="2000" dirty="0"/>
              <a:t>Rehausser</a:t>
            </a:r>
          </a:p>
          <a:p>
            <a:pPr lvl="1" eaLnBrk="1" hangingPunct="1">
              <a:spcBef>
                <a:spcPts val="1200"/>
              </a:spcBef>
            </a:pPr>
            <a:r>
              <a:rPr lang="fr-FR" altLang="fr-FR" sz="2000" dirty="0"/>
              <a:t>Améliorer</a:t>
            </a:r>
          </a:p>
          <a:p>
            <a:pPr eaLnBrk="1" hangingPunct="1">
              <a:spcBef>
                <a:spcPts val="1200"/>
              </a:spcBef>
            </a:pPr>
            <a:endParaRPr lang="fr-FR" altLang="fr-FR" sz="2400" b="1" dirty="0">
              <a:hlinkClick r:id="rId2"/>
            </a:endParaRPr>
          </a:p>
          <a:p>
            <a:pPr eaLnBrk="1" hangingPunct="1">
              <a:spcBef>
                <a:spcPts val="1200"/>
              </a:spcBef>
            </a:pPr>
            <a:r>
              <a:rPr lang="fr-FR" altLang="fr-FR" sz="2400" b="1" dirty="0">
                <a:hlinkClick r:id="rId2"/>
              </a:rPr>
              <a:t>Wikipédia</a:t>
            </a:r>
            <a:r>
              <a:rPr lang="fr-FR" altLang="fr-FR" sz="2400" dirty="0"/>
              <a:t>: La </a:t>
            </a:r>
            <a:r>
              <a:rPr lang="fr-FR" altLang="fr-FR" sz="2400" b="1" dirty="0"/>
              <a:t>réalité augmentée </a:t>
            </a:r>
            <a:r>
              <a:rPr lang="fr-FR" altLang="fr-FR" sz="2400" dirty="0"/>
              <a:t>désigne les systèmes informatiques qui rendent possible la superposition d'un modèle virtuel 2D ou 3D à la perception que nous avons naturellement de la réalité et ceci en temps réel. </a:t>
            </a:r>
          </a:p>
          <a:p>
            <a:pPr eaLnBrk="1" hangingPunct="1">
              <a:spcBef>
                <a:spcPts val="1200"/>
              </a:spcBef>
            </a:pPr>
            <a:r>
              <a:rPr lang="fr-FR" altLang="fr-FR" sz="2400" b="1" dirty="0">
                <a:hlinkClick r:id="rId3"/>
              </a:rPr>
              <a:t>RAPro</a:t>
            </a:r>
            <a:r>
              <a:rPr lang="fr-FR" altLang="fr-FR" sz="2400" dirty="0">
                <a:hlinkClick r:id="rId3"/>
              </a:rPr>
              <a:t> </a:t>
            </a:r>
            <a:r>
              <a:rPr lang="fr-FR" altLang="fr-FR" sz="2400" dirty="0"/>
              <a:t>: Combiner le monde réel et des données virtuelles en temps réel</a:t>
            </a:r>
          </a:p>
        </p:txBody>
      </p:sp>
      <p:sp>
        <p:nvSpPr>
          <p:cNvPr id="5" name="ZoneTexte 4">
            <a:extLst>
              <a:ext uri="{FF2B5EF4-FFF2-40B4-BE49-F238E27FC236}">
                <a16:creationId xmlns:a16="http://schemas.microsoft.com/office/drawing/2014/main" id="{2318C0C8-4F7B-4652-97FF-0A45F4FDA6A4}"/>
              </a:ext>
            </a:extLst>
          </p:cNvPr>
          <p:cNvSpPr txBox="1"/>
          <p:nvPr/>
        </p:nvSpPr>
        <p:spPr>
          <a:xfrm>
            <a:off x="3491880" y="1700213"/>
            <a:ext cx="4752454" cy="2554545"/>
          </a:xfrm>
          <a:prstGeom prst="rect">
            <a:avLst/>
          </a:prstGeom>
          <a:noFill/>
        </p:spPr>
        <p:txBody>
          <a:bodyPr wrap="square">
            <a:spAutoFit/>
          </a:bodyPr>
          <a:lstStyle/>
          <a:p>
            <a:pPr eaLnBrk="1" hangingPunct="1">
              <a:spcBef>
                <a:spcPts val="1200"/>
              </a:spcBef>
            </a:pPr>
            <a:r>
              <a:rPr lang="fr-FR" altLang="fr-FR" sz="2000" dirty="0"/>
              <a:t>5 sens:</a:t>
            </a:r>
          </a:p>
          <a:p>
            <a:pPr lvl="1" eaLnBrk="1" hangingPunct="1">
              <a:spcBef>
                <a:spcPts val="1200"/>
              </a:spcBef>
            </a:pPr>
            <a:r>
              <a:rPr lang="fr-FR" altLang="fr-FR" dirty="0"/>
              <a:t>Visuel: smartphone, lunettes…</a:t>
            </a:r>
          </a:p>
          <a:p>
            <a:pPr lvl="1" eaLnBrk="1" hangingPunct="1">
              <a:spcBef>
                <a:spcPts val="1200"/>
              </a:spcBef>
            </a:pPr>
            <a:r>
              <a:rPr lang="fr-FR" altLang="fr-FR" dirty="0"/>
              <a:t>Sonore: déficients visuels</a:t>
            </a:r>
          </a:p>
          <a:p>
            <a:pPr lvl="1" eaLnBrk="1" hangingPunct="1">
              <a:spcBef>
                <a:spcPts val="1200"/>
              </a:spcBef>
            </a:pPr>
            <a:r>
              <a:rPr lang="fr-FR" altLang="fr-FR" dirty="0"/>
              <a:t>Tactile/haptique: systèmes retour de force</a:t>
            </a:r>
          </a:p>
          <a:p>
            <a:pPr lvl="1" eaLnBrk="1" hangingPunct="1">
              <a:spcBef>
                <a:spcPts val="1200"/>
              </a:spcBef>
            </a:pPr>
            <a:r>
              <a:rPr lang="fr-FR" altLang="fr-FR" dirty="0"/>
              <a:t>Odorat: </a:t>
            </a:r>
            <a:r>
              <a:rPr lang="fr-FR" altLang="fr-FR" dirty="0" err="1"/>
              <a:t>Cinema</a:t>
            </a:r>
            <a:r>
              <a:rPr lang="fr-FR" altLang="fr-FR" dirty="0"/>
              <a:t> 4D</a:t>
            </a:r>
          </a:p>
          <a:p>
            <a:pPr lvl="1" eaLnBrk="1" hangingPunct="1">
              <a:spcBef>
                <a:spcPts val="1200"/>
              </a:spcBef>
            </a:pPr>
            <a:r>
              <a:rPr lang="fr-FR" altLang="fr-FR" dirty="0"/>
              <a:t>Goût: biscuits virtuels</a:t>
            </a:r>
          </a:p>
        </p:txBody>
      </p:sp>
    </p:spTree>
    <p:extLst>
      <p:ext uri="{BB962C8B-B14F-4D97-AF65-F5344CB8AC3E}">
        <p14:creationId xmlns:p14="http://schemas.microsoft.com/office/powerpoint/2010/main" val="1270488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540568" y="125760"/>
            <a:ext cx="8229600" cy="1143000"/>
          </a:xfrm>
        </p:spPr>
        <p:txBody>
          <a:bodyPr/>
          <a:lstStyle/>
          <a:p>
            <a:pPr eaLnBrk="1" hangingPunct="1"/>
            <a:r>
              <a:rPr lang="fr-FR" altLang="fr-FR" b="1" dirty="0">
                <a:solidFill>
                  <a:srgbClr val="FE670A"/>
                </a:solidFill>
              </a:rPr>
              <a:t>Questions Cruciales</a:t>
            </a:r>
          </a:p>
        </p:txBody>
      </p:sp>
      <p:sp>
        <p:nvSpPr>
          <p:cNvPr id="2" name="Rectangle 1">
            <a:extLst>
              <a:ext uri="{FF2B5EF4-FFF2-40B4-BE49-F238E27FC236}">
                <a16:creationId xmlns:a16="http://schemas.microsoft.com/office/drawing/2014/main" id="{64382DB3-6570-4228-9453-A45696A188F7}"/>
              </a:ext>
            </a:extLst>
          </p:cNvPr>
          <p:cNvSpPr/>
          <p:nvPr/>
        </p:nvSpPr>
        <p:spPr>
          <a:xfrm>
            <a:off x="395287" y="1150287"/>
            <a:ext cx="8530051" cy="5416868"/>
          </a:xfrm>
          <a:prstGeom prst="rect">
            <a:avLst/>
          </a:prstGeom>
        </p:spPr>
        <p:txBody>
          <a:bodyPr wrap="square">
            <a:spAutoFit/>
          </a:bodyPr>
          <a:lstStyle/>
          <a:p>
            <a:r>
              <a:rPr lang="fr-FR" b="1" dirty="0"/>
              <a:t>Santé &amp; sécurité</a:t>
            </a:r>
            <a:r>
              <a:rPr lang="fr-FR" dirty="0"/>
              <a:t> : Sécurité (e.g., occlusion du champ visuel par les dispositif de visualisation tête haute, TMS causés par le port de VTH) et santé de l’employé (e.g., ophtalmie et impact de la lumière bleue sur la rétine, problèmes d’accommodation, cyber-malaises, etc.)</a:t>
            </a:r>
          </a:p>
          <a:p>
            <a:endParaRPr lang="fr-FR" sz="1400" dirty="0"/>
          </a:p>
          <a:p>
            <a:r>
              <a:rPr lang="fr-FR" b="1" dirty="0"/>
              <a:t>Ethiques &amp; Juridiques</a:t>
            </a:r>
            <a:r>
              <a:rPr lang="fr-FR" dirty="0"/>
              <a:t> : Informatique et liberté (e.g., monitoring permanent de l’activité), big data (e.g., conservation de données personnelles sur le comportement de l’opérateur, les regards, CDU d'Oculus Rift autorisent la firme à collecter des informations sur les mouvements physiques des utilisateurs</a:t>
            </a:r>
            <a:r>
              <a:rPr lang="fr-FR" sz="2000" dirty="0"/>
              <a:t>, </a:t>
            </a:r>
            <a:r>
              <a:rPr lang="fr-FR" dirty="0"/>
              <a:t>etc.)</a:t>
            </a:r>
          </a:p>
          <a:p>
            <a:endParaRPr lang="fr-FR" sz="1400" dirty="0"/>
          </a:p>
          <a:p>
            <a:r>
              <a:rPr lang="fr-FR" b="1" dirty="0"/>
              <a:t>Techniques</a:t>
            </a:r>
            <a:r>
              <a:rPr lang="fr-FR" dirty="0"/>
              <a:t> : Technologie utilisée (e.g., visiocasque vs. projection, géolocalisation, etc.), modèles et maquettes numériques (e.g., inventaires, scan 3D, réalisme des modèles,  précision et résolution, etc.</a:t>
            </a:r>
          </a:p>
          <a:p>
            <a:endParaRPr lang="fr-FR" sz="1400" dirty="0"/>
          </a:p>
          <a:p>
            <a:r>
              <a:rPr lang="fr-FR" b="1" dirty="0"/>
              <a:t>Ergonomiques :</a:t>
            </a:r>
            <a:r>
              <a:rPr lang="fr-FR" dirty="0"/>
              <a:t> adaptation à tous les secteurs, à tous les publics de l’industrie (e.g., standards, anthropométrie, etc.), aux environnements (e.g., luminosité, </a:t>
            </a:r>
            <a:r>
              <a:rPr lang="fr-FR" dirty="0" err="1"/>
              <a:t>therrmie</a:t>
            </a:r>
            <a:r>
              <a:rPr lang="fr-FR" dirty="0"/>
              <a:t>)</a:t>
            </a:r>
          </a:p>
          <a:p>
            <a:endParaRPr lang="fr-FR" sz="1400" dirty="0"/>
          </a:p>
          <a:p>
            <a:r>
              <a:rPr lang="fr-FR" b="1" dirty="0"/>
              <a:t>Managériales et commerciales </a:t>
            </a:r>
            <a:r>
              <a:rPr lang="fr-FR" dirty="0"/>
              <a:t>: conduite du changement, formation des personnels, ordre d’introduction dans les différents secteurs de l’entreprise, intégration de la réalité augmentée dans les missions des prestataires ou des fournisseurs</a:t>
            </a:r>
          </a:p>
        </p:txBody>
      </p:sp>
      <p:sp>
        <p:nvSpPr>
          <p:cNvPr id="3" name="ZoneTexte 2">
            <a:extLst>
              <a:ext uri="{FF2B5EF4-FFF2-40B4-BE49-F238E27FC236}">
                <a16:creationId xmlns:a16="http://schemas.microsoft.com/office/drawing/2014/main" id="{343B9F55-204F-4416-A70E-BA9884EEB208}"/>
              </a:ext>
            </a:extLst>
          </p:cNvPr>
          <p:cNvSpPr txBox="1"/>
          <p:nvPr/>
        </p:nvSpPr>
        <p:spPr>
          <a:xfrm flipH="1">
            <a:off x="7092280" y="374094"/>
            <a:ext cx="1944464" cy="646331"/>
          </a:xfrm>
          <a:prstGeom prst="rect">
            <a:avLst/>
          </a:prstGeom>
          <a:noFill/>
        </p:spPr>
        <p:txBody>
          <a:bodyPr wrap="square" rtlCol="0">
            <a:spAutoFit/>
          </a:bodyPr>
          <a:lstStyle/>
          <a:p>
            <a:r>
              <a:rPr lang="fr-FR" dirty="0"/>
              <a:t>Antoine Morice ISM Marseille</a:t>
            </a:r>
          </a:p>
        </p:txBody>
      </p:sp>
    </p:spTree>
    <p:extLst>
      <p:ext uri="{BB962C8B-B14F-4D97-AF65-F5344CB8AC3E}">
        <p14:creationId xmlns:p14="http://schemas.microsoft.com/office/powerpoint/2010/main" val="372069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596638" y="125760"/>
            <a:ext cx="6134653" cy="1143000"/>
          </a:xfrm>
        </p:spPr>
        <p:txBody>
          <a:bodyPr/>
          <a:lstStyle/>
          <a:p>
            <a:pPr eaLnBrk="1" hangingPunct="1"/>
            <a:r>
              <a:rPr lang="fr-FR" altLang="fr-FR" b="1" dirty="0">
                <a:solidFill>
                  <a:srgbClr val="FE670A"/>
                </a:solidFill>
              </a:rPr>
              <a:t>Comment choisir son système de RA</a:t>
            </a:r>
          </a:p>
        </p:txBody>
      </p:sp>
      <p:sp>
        <p:nvSpPr>
          <p:cNvPr id="3" name="ZoneTexte 2">
            <a:extLst>
              <a:ext uri="{FF2B5EF4-FFF2-40B4-BE49-F238E27FC236}">
                <a16:creationId xmlns:a16="http://schemas.microsoft.com/office/drawing/2014/main" id="{343B9F55-204F-4416-A70E-BA9884EEB208}"/>
              </a:ext>
            </a:extLst>
          </p:cNvPr>
          <p:cNvSpPr txBox="1"/>
          <p:nvPr/>
        </p:nvSpPr>
        <p:spPr>
          <a:xfrm flipH="1">
            <a:off x="7092280" y="374094"/>
            <a:ext cx="1944464" cy="646331"/>
          </a:xfrm>
          <a:prstGeom prst="rect">
            <a:avLst/>
          </a:prstGeom>
          <a:noFill/>
        </p:spPr>
        <p:txBody>
          <a:bodyPr wrap="square" rtlCol="0">
            <a:spAutoFit/>
          </a:bodyPr>
          <a:lstStyle/>
          <a:p>
            <a:r>
              <a:rPr lang="fr-FR" dirty="0"/>
              <a:t>Antoine Morice ISM Marseille</a:t>
            </a:r>
          </a:p>
        </p:txBody>
      </p:sp>
      <p:sp>
        <p:nvSpPr>
          <p:cNvPr id="6" name="Espace réservé du contenu 2">
            <a:extLst>
              <a:ext uri="{FF2B5EF4-FFF2-40B4-BE49-F238E27FC236}">
                <a16:creationId xmlns:a16="http://schemas.microsoft.com/office/drawing/2014/main" id="{D2AF3BC8-A73F-4B8A-B233-5412BD73275E}"/>
              </a:ext>
            </a:extLst>
          </p:cNvPr>
          <p:cNvSpPr>
            <a:spLocks noGrp="1"/>
          </p:cNvSpPr>
          <p:nvPr/>
        </p:nvSpPr>
        <p:spPr>
          <a:xfrm>
            <a:off x="70503" y="2276872"/>
            <a:ext cx="7092393" cy="4434767"/>
          </a:xfrm>
          <a:prstGeom prst="rect">
            <a:avLst/>
          </a:prstGeom>
        </p:spPr>
        <p:txBody>
          <a:bodyPr vert="horz" lIns="91440" tIns="45720" rIns="91440" bIns="45720" numCol="1" rtlCol="0">
            <a:normAutofit fontScale="92500" lnSpcReduction="20000"/>
          </a:bodyPr>
          <a:lstStyle>
            <a:lvl1pPr marL="228600" indent="-228600" algn="l" defTabSz="914400" rtl="0" eaLnBrk="1" latinLnBrk="0" hangingPunct="1">
              <a:lnSpc>
                <a:spcPct val="90000"/>
              </a:lnSpc>
              <a:spcBef>
                <a:spcPts val="1000"/>
              </a:spcBef>
              <a:buClr>
                <a:srgbClr val="00A9E0"/>
              </a:buClr>
              <a:buFont typeface="Arial" panose="020B0604020202020204" pitchFamily="34" charset="0"/>
              <a:buChar char="•"/>
              <a:defRPr sz="2800" b="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40000" indent="-228600" algn="l" defTabSz="914400" rtl="0" eaLnBrk="1" latinLnBrk="0" hangingPunct="1">
              <a:lnSpc>
                <a:spcPct val="90000"/>
              </a:lnSpc>
              <a:spcBef>
                <a:spcPts val="500"/>
              </a:spcBef>
              <a:buClr>
                <a:srgbClr val="00A9E0"/>
              </a:buClr>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00000" indent="-228600" algn="l" defTabSz="914400" rtl="0" eaLnBrk="1" latinLnBrk="0" hangingPunct="1">
              <a:lnSpc>
                <a:spcPct val="90000"/>
              </a:lnSpc>
              <a:spcBef>
                <a:spcPts val="500"/>
              </a:spcBef>
              <a:buClr>
                <a:srgbClr val="00A9E0"/>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60000" indent="-228600" algn="l" defTabSz="914400" rtl="0" eaLnBrk="1" latinLnBrk="0" hangingPunct="1">
              <a:lnSpc>
                <a:spcPct val="90000"/>
              </a:lnSpc>
              <a:spcBef>
                <a:spcPts val="500"/>
              </a:spcBef>
              <a:buClr>
                <a:srgbClr val="00A9E0"/>
              </a:buClr>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620000" indent="-228600" algn="l" defTabSz="914400" rtl="0" eaLnBrk="1" latinLnBrk="0" hangingPunct="1">
              <a:lnSpc>
                <a:spcPct val="90000"/>
              </a:lnSpc>
              <a:spcBef>
                <a:spcPts val="500"/>
              </a:spcBef>
              <a:buClr>
                <a:srgbClr val="00A9E0"/>
              </a:buClr>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fr-FR" sz="2400" dirty="0"/>
              <a:t>Systèmes (displays, </a:t>
            </a:r>
            <a:r>
              <a:rPr lang="fr-FR" sz="2400" dirty="0" err="1"/>
              <a:t>tracking</a:t>
            </a:r>
            <a:r>
              <a:rPr lang="fr-FR" sz="2400" dirty="0"/>
              <a:t>)</a:t>
            </a:r>
          </a:p>
          <a:p>
            <a:pPr>
              <a:buClrTx/>
            </a:pPr>
            <a:endParaRPr lang="fr-FR" sz="2400" dirty="0"/>
          </a:p>
          <a:p>
            <a:pPr>
              <a:buClrTx/>
            </a:pPr>
            <a:endParaRPr lang="fr-FR" sz="2400" dirty="0"/>
          </a:p>
          <a:p>
            <a:pPr>
              <a:buClrTx/>
            </a:pPr>
            <a:r>
              <a:rPr lang="fr-FR" sz="2400" dirty="0"/>
              <a:t>Utilisations, fonctions, </a:t>
            </a:r>
          </a:p>
          <a:p>
            <a:pPr marL="0" indent="0">
              <a:buClrTx/>
              <a:buNone/>
            </a:pPr>
            <a:r>
              <a:rPr lang="fr-FR" sz="2400" dirty="0"/>
              <a:t>objectifs</a:t>
            </a:r>
          </a:p>
          <a:p>
            <a:pPr>
              <a:buClrTx/>
            </a:pPr>
            <a:endParaRPr lang="fr-FR" sz="2400" dirty="0"/>
          </a:p>
          <a:p>
            <a:pPr>
              <a:buClrTx/>
            </a:pPr>
            <a:endParaRPr lang="fr-FR" sz="2400" dirty="0"/>
          </a:p>
          <a:p>
            <a:pPr>
              <a:buClrTx/>
            </a:pPr>
            <a:r>
              <a:rPr lang="fr-FR" sz="2400" dirty="0"/>
              <a:t>Modalités de </a:t>
            </a:r>
          </a:p>
          <a:p>
            <a:pPr marL="0" indent="0">
              <a:buClrTx/>
              <a:buNone/>
            </a:pPr>
            <a:r>
              <a:rPr lang="fr-FR" sz="2400" dirty="0"/>
              <a:t>présentation</a:t>
            </a:r>
          </a:p>
          <a:p>
            <a:pPr>
              <a:buClrTx/>
            </a:pPr>
            <a:endParaRPr lang="fr-FR" sz="2400" dirty="0"/>
          </a:p>
          <a:p>
            <a:pPr>
              <a:buClrTx/>
            </a:pPr>
            <a:endParaRPr lang="fr-FR" sz="2400" dirty="0"/>
          </a:p>
          <a:p>
            <a:pPr>
              <a:buClrTx/>
            </a:pPr>
            <a:r>
              <a:rPr lang="fr-FR" sz="2400" dirty="0"/>
              <a:t>Type (addition, translation, amélioration, …)</a:t>
            </a:r>
          </a:p>
        </p:txBody>
      </p:sp>
      <p:grpSp>
        <p:nvGrpSpPr>
          <p:cNvPr id="7" name="Groupe 6">
            <a:extLst>
              <a:ext uri="{FF2B5EF4-FFF2-40B4-BE49-F238E27FC236}">
                <a16:creationId xmlns:a16="http://schemas.microsoft.com/office/drawing/2014/main" id="{2CADB92F-5536-4DE9-966D-2543B9AA8DB0}"/>
              </a:ext>
            </a:extLst>
          </p:cNvPr>
          <p:cNvGrpSpPr/>
          <p:nvPr/>
        </p:nvGrpSpPr>
        <p:grpSpPr>
          <a:xfrm>
            <a:off x="4884363" y="1457959"/>
            <a:ext cx="3830695" cy="1259695"/>
            <a:chOff x="4795544" y="340190"/>
            <a:chExt cx="4726784" cy="1662766"/>
          </a:xfrm>
        </p:grpSpPr>
        <p:pic>
          <p:nvPicPr>
            <p:cNvPr id="22" name="Image 21">
              <a:extLst>
                <a:ext uri="{FF2B5EF4-FFF2-40B4-BE49-F238E27FC236}">
                  <a16:creationId xmlns:a16="http://schemas.microsoft.com/office/drawing/2014/main" id="{C489FD7C-C790-4F74-9B9E-3D2749D4D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1899" y="340190"/>
              <a:ext cx="1013121" cy="1350498"/>
            </a:xfrm>
            <a:prstGeom prst="rect">
              <a:avLst/>
            </a:prstGeom>
          </p:spPr>
        </p:pic>
        <p:pic>
          <p:nvPicPr>
            <p:cNvPr id="23" name="Image 22">
              <a:extLst>
                <a:ext uri="{FF2B5EF4-FFF2-40B4-BE49-F238E27FC236}">
                  <a16:creationId xmlns:a16="http://schemas.microsoft.com/office/drawing/2014/main" id="{84A37BF7-ED0A-45E6-A70E-6DE744A54D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5544" y="353414"/>
              <a:ext cx="1985085" cy="1324050"/>
            </a:xfrm>
            <a:prstGeom prst="rect">
              <a:avLst/>
            </a:prstGeom>
          </p:spPr>
        </p:pic>
        <p:pic>
          <p:nvPicPr>
            <p:cNvPr id="24" name="Image 23">
              <a:extLst>
                <a:ext uri="{FF2B5EF4-FFF2-40B4-BE49-F238E27FC236}">
                  <a16:creationId xmlns:a16="http://schemas.microsoft.com/office/drawing/2014/main" id="{CD10EE1A-2939-411E-89F9-8EDBEDF433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926" y="380119"/>
              <a:ext cx="1326402" cy="1337274"/>
            </a:xfrm>
            <a:prstGeom prst="rect">
              <a:avLst/>
            </a:prstGeom>
          </p:spPr>
        </p:pic>
        <p:sp>
          <p:nvSpPr>
            <p:cNvPr id="25" name="Rectangle 24">
              <a:extLst>
                <a:ext uri="{FF2B5EF4-FFF2-40B4-BE49-F238E27FC236}">
                  <a16:creationId xmlns:a16="http://schemas.microsoft.com/office/drawing/2014/main" id="{A9443ACD-5E05-41BC-9AC0-E877D7CC94DC}"/>
                </a:ext>
              </a:extLst>
            </p:cNvPr>
            <p:cNvSpPr/>
            <p:nvPr/>
          </p:nvSpPr>
          <p:spPr>
            <a:xfrm>
              <a:off x="8391053" y="1628577"/>
              <a:ext cx="1021433"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i="1" dirty="0"/>
                <a:t>Spatiaux</a:t>
              </a:r>
            </a:p>
          </p:txBody>
        </p:sp>
        <p:sp>
          <p:nvSpPr>
            <p:cNvPr id="26" name="Rectangle 25">
              <a:extLst>
                <a:ext uri="{FF2B5EF4-FFF2-40B4-BE49-F238E27FC236}">
                  <a16:creationId xmlns:a16="http://schemas.microsoft.com/office/drawing/2014/main" id="{C9BC81BF-ECCF-412A-9D63-910E30A9DFEF}"/>
                </a:ext>
              </a:extLst>
            </p:cNvPr>
            <p:cNvSpPr/>
            <p:nvPr/>
          </p:nvSpPr>
          <p:spPr>
            <a:xfrm>
              <a:off x="7074511" y="1616574"/>
              <a:ext cx="779426" cy="38638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i="1" dirty="0"/>
                <a:t>Tenus</a:t>
              </a:r>
            </a:p>
          </p:txBody>
        </p:sp>
        <p:sp>
          <p:nvSpPr>
            <p:cNvPr id="27" name="Rectangle 26">
              <a:extLst>
                <a:ext uri="{FF2B5EF4-FFF2-40B4-BE49-F238E27FC236}">
                  <a16:creationId xmlns:a16="http://schemas.microsoft.com/office/drawing/2014/main" id="{0A3E2B28-1A26-467C-8D8B-702A1414D7A7}"/>
                </a:ext>
              </a:extLst>
            </p:cNvPr>
            <p:cNvSpPr/>
            <p:nvPr/>
          </p:nvSpPr>
          <p:spPr>
            <a:xfrm>
              <a:off x="5169712" y="1603361"/>
              <a:ext cx="1236749"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i="1" dirty="0"/>
                <a:t>Tête portés</a:t>
              </a:r>
            </a:p>
          </p:txBody>
        </p:sp>
      </p:grpSp>
      <p:grpSp>
        <p:nvGrpSpPr>
          <p:cNvPr id="8" name="Groupe 7">
            <a:extLst>
              <a:ext uri="{FF2B5EF4-FFF2-40B4-BE49-F238E27FC236}">
                <a16:creationId xmlns:a16="http://schemas.microsoft.com/office/drawing/2014/main" id="{4C3B2F8D-638A-46F3-8C90-B0C3FAD542AD}"/>
              </a:ext>
            </a:extLst>
          </p:cNvPr>
          <p:cNvGrpSpPr/>
          <p:nvPr/>
        </p:nvGrpSpPr>
        <p:grpSpPr>
          <a:xfrm>
            <a:off x="3491880" y="3129345"/>
            <a:ext cx="5312345" cy="1235759"/>
            <a:chOff x="5626339" y="2945886"/>
            <a:chExt cx="6138868" cy="1559192"/>
          </a:xfrm>
        </p:grpSpPr>
        <p:pic>
          <p:nvPicPr>
            <p:cNvPr id="18" name="Image 17">
              <a:extLst>
                <a:ext uri="{FF2B5EF4-FFF2-40B4-BE49-F238E27FC236}">
                  <a16:creationId xmlns:a16="http://schemas.microsoft.com/office/drawing/2014/main" id="{F4433AB6-A2C2-49E7-A593-AA79CF4F1A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7299" y="2957994"/>
              <a:ext cx="2081487" cy="1157827"/>
            </a:xfrm>
            <a:prstGeom prst="rect">
              <a:avLst/>
            </a:prstGeom>
          </p:spPr>
        </p:pic>
        <p:pic>
          <p:nvPicPr>
            <p:cNvPr id="19" name="Image 18">
              <a:extLst>
                <a:ext uri="{FF2B5EF4-FFF2-40B4-BE49-F238E27FC236}">
                  <a16:creationId xmlns:a16="http://schemas.microsoft.com/office/drawing/2014/main" id="{07F5AEA4-BF25-4AD2-9567-DAF0C7240F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0428" y="2945886"/>
              <a:ext cx="2107819" cy="1185999"/>
            </a:xfrm>
            <a:prstGeom prst="rect">
              <a:avLst/>
            </a:prstGeom>
          </p:spPr>
        </p:pic>
        <p:sp>
          <p:nvSpPr>
            <p:cNvPr id="20" name="Rectangle 19">
              <a:extLst>
                <a:ext uri="{FF2B5EF4-FFF2-40B4-BE49-F238E27FC236}">
                  <a16:creationId xmlns:a16="http://schemas.microsoft.com/office/drawing/2014/main" id="{9952621A-D15E-46CC-BAA0-40A881B58E4A}"/>
                </a:ext>
              </a:extLst>
            </p:cNvPr>
            <p:cNvSpPr/>
            <p:nvPr/>
          </p:nvSpPr>
          <p:spPr>
            <a:xfrm>
              <a:off x="5626339" y="4135746"/>
              <a:ext cx="2834430"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i="1" dirty="0"/>
                <a:t>Amélioration de la Pratique</a:t>
              </a:r>
            </a:p>
          </p:txBody>
        </p:sp>
        <p:sp>
          <p:nvSpPr>
            <p:cNvPr id="21" name="Rectangle 20">
              <a:extLst>
                <a:ext uri="{FF2B5EF4-FFF2-40B4-BE49-F238E27FC236}">
                  <a16:creationId xmlns:a16="http://schemas.microsoft.com/office/drawing/2014/main" id="{541CAF21-6C83-4D3B-BA8A-50C4607FA782}"/>
                </a:ext>
              </a:extLst>
            </p:cNvPr>
            <p:cNvSpPr/>
            <p:nvPr/>
          </p:nvSpPr>
          <p:spPr>
            <a:xfrm>
              <a:off x="8835687" y="4135746"/>
              <a:ext cx="2929520"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i="1" dirty="0"/>
                <a:t>Compréhension du Spectacle</a:t>
              </a:r>
            </a:p>
          </p:txBody>
        </p:sp>
      </p:grpSp>
      <p:grpSp>
        <p:nvGrpSpPr>
          <p:cNvPr id="9" name="Groupe 8">
            <a:extLst>
              <a:ext uri="{FF2B5EF4-FFF2-40B4-BE49-F238E27FC236}">
                <a16:creationId xmlns:a16="http://schemas.microsoft.com/office/drawing/2014/main" id="{08FDAFF0-89AA-448A-ADE5-977E938BE3B1}"/>
              </a:ext>
            </a:extLst>
          </p:cNvPr>
          <p:cNvGrpSpPr/>
          <p:nvPr/>
        </p:nvGrpSpPr>
        <p:grpSpPr>
          <a:xfrm>
            <a:off x="3723973" y="4813133"/>
            <a:ext cx="5349524" cy="1316962"/>
            <a:chOff x="5906727" y="4417197"/>
            <a:chExt cx="6181832" cy="1661648"/>
          </a:xfrm>
        </p:grpSpPr>
        <p:grpSp>
          <p:nvGrpSpPr>
            <p:cNvPr id="10" name="Groupe 9">
              <a:extLst>
                <a:ext uri="{FF2B5EF4-FFF2-40B4-BE49-F238E27FC236}">
                  <a16:creationId xmlns:a16="http://schemas.microsoft.com/office/drawing/2014/main" id="{CB3FFBBA-245B-46F2-B4C8-EB9FA4C841EA}"/>
                </a:ext>
              </a:extLst>
            </p:cNvPr>
            <p:cNvGrpSpPr/>
            <p:nvPr/>
          </p:nvGrpSpPr>
          <p:grpSpPr>
            <a:xfrm>
              <a:off x="5906727" y="4417197"/>
              <a:ext cx="6080783" cy="1661648"/>
              <a:chOff x="5906727" y="4417197"/>
              <a:chExt cx="6080783" cy="1661648"/>
            </a:xfrm>
          </p:grpSpPr>
          <p:grpSp>
            <p:nvGrpSpPr>
              <p:cNvPr id="12" name="Groupe 11">
                <a:extLst>
                  <a:ext uri="{FF2B5EF4-FFF2-40B4-BE49-F238E27FC236}">
                    <a16:creationId xmlns:a16="http://schemas.microsoft.com/office/drawing/2014/main" id="{A4E8B71E-A2F1-4D00-8FD8-22AE4AC7ADED}"/>
                  </a:ext>
                </a:extLst>
              </p:cNvPr>
              <p:cNvGrpSpPr/>
              <p:nvPr/>
            </p:nvGrpSpPr>
            <p:grpSpPr>
              <a:xfrm>
                <a:off x="5906727" y="4417197"/>
                <a:ext cx="3885211" cy="1661648"/>
                <a:chOff x="6580455" y="4866891"/>
                <a:chExt cx="3885211" cy="1661648"/>
              </a:xfrm>
            </p:grpSpPr>
            <p:sp>
              <p:nvSpPr>
                <p:cNvPr id="14" name="Rectangle 13">
                  <a:extLst>
                    <a:ext uri="{FF2B5EF4-FFF2-40B4-BE49-F238E27FC236}">
                      <a16:creationId xmlns:a16="http://schemas.microsoft.com/office/drawing/2014/main" id="{28EBE51C-686D-4344-AEAF-C543BB072C05}"/>
                    </a:ext>
                  </a:extLst>
                </p:cNvPr>
                <p:cNvSpPr/>
                <p:nvPr/>
              </p:nvSpPr>
              <p:spPr>
                <a:xfrm>
                  <a:off x="7188959" y="6159207"/>
                  <a:ext cx="827984"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i="1" dirty="0"/>
                    <a:t>Avatar</a:t>
                  </a:r>
                </a:p>
              </p:txBody>
            </p:sp>
            <p:sp>
              <p:nvSpPr>
                <p:cNvPr id="15" name="Rectangle 14">
                  <a:extLst>
                    <a:ext uri="{FF2B5EF4-FFF2-40B4-BE49-F238E27FC236}">
                      <a16:creationId xmlns:a16="http://schemas.microsoft.com/office/drawing/2014/main" id="{E2453A43-3826-4727-A916-6F63DBF6F5A1}"/>
                    </a:ext>
                  </a:extLst>
                </p:cNvPr>
                <p:cNvSpPr/>
                <p:nvPr/>
              </p:nvSpPr>
              <p:spPr>
                <a:xfrm>
                  <a:off x="8803364" y="6105706"/>
                  <a:ext cx="1538883"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i="1" dirty="0"/>
                    <a:t>Icones &amp; texte</a:t>
                  </a:r>
                </a:p>
              </p:txBody>
            </p:sp>
            <p:pic>
              <p:nvPicPr>
                <p:cNvPr id="16" name="Image 15">
                  <a:extLst>
                    <a:ext uri="{FF2B5EF4-FFF2-40B4-BE49-F238E27FC236}">
                      <a16:creationId xmlns:a16="http://schemas.microsoft.com/office/drawing/2014/main" id="{77BA958A-3FBB-444D-9045-4E77F985A6F7}"/>
                    </a:ext>
                  </a:extLst>
                </p:cNvPr>
                <p:cNvPicPr>
                  <a:picLocks noChangeAspect="1"/>
                </p:cNvPicPr>
                <p:nvPr/>
              </p:nvPicPr>
              <p:blipFill rotWithShape="1">
                <a:blip r:embed="rId7">
                  <a:extLst>
                    <a:ext uri="{28A0092B-C50C-407E-A947-70E740481C1C}">
                      <a14:useLocalDpi xmlns:a14="http://schemas.microsoft.com/office/drawing/2010/main" val="0"/>
                    </a:ext>
                  </a:extLst>
                </a:blip>
                <a:srcRect l="28855" t="22555" r="15396" b="11288"/>
                <a:stretch/>
              </p:blipFill>
              <p:spPr>
                <a:xfrm>
                  <a:off x="6580455" y="4866891"/>
                  <a:ext cx="1882332" cy="1256497"/>
                </a:xfrm>
                <a:prstGeom prst="rect">
                  <a:avLst/>
                </a:prstGeom>
              </p:spPr>
            </p:pic>
            <p:pic>
              <p:nvPicPr>
                <p:cNvPr id="17" name="Image 16">
                  <a:extLst>
                    <a:ext uri="{FF2B5EF4-FFF2-40B4-BE49-F238E27FC236}">
                      <a16:creationId xmlns:a16="http://schemas.microsoft.com/office/drawing/2014/main" id="{49218DD0-1F81-499D-BCD3-0D691FE1838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3119" t="8793" r="18264" b="7601"/>
                <a:stretch/>
              </p:blipFill>
              <p:spPr>
                <a:xfrm>
                  <a:off x="8630183" y="4939651"/>
                  <a:ext cx="1835483" cy="1176726"/>
                </a:xfrm>
                <a:prstGeom prst="rect">
                  <a:avLst/>
                </a:prstGeom>
              </p:spPr>
            </p:pic>
          </p:grpSp>
          <p:sp>
            <p:nvSpPr>
              <p:cNvPr id="13" name="Rectangle 12">
                <a:extLst>
                  <a:ext uri="{FF2B5EF4-FFF2-40B4-BE49-F238E27FC236}">
                    <a16:creationId xmlns:a16="http://schemas.microsoft.com/office/drawing/2014/main" id="{3E416C25-DA08-4F1E-B3A4-198E2C707ABF}"/>
                  </a:ext>
                </a:extLst>
              </p:cNvPr>
              <p:cNvSpPr/>
              <p:nvPr/>
            </p:nvSpPr>
            <p:spPr>
              <a:xfrm>
                <a:off x="10132515" y="5625341"/>
                <a:ext cx="1854995"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i="1" dirty="0"/>
                  <a:t>Courbes &amp; jauges</a:t>
                </a:r>
              </a:p>
            </p:txBody>
          </p:sp>
        </p:grpSp>
        <p:pic>
          <p:nvPicPr>
            <p:cNvPr id="11" name="Picture 2" descr="Afficher l'image d'origine">
              <a:extLst>
                <a:ext uri="{FF2B5EF4-FFF2-40B4-BE49-F238E27FC236}">
                  <a16:creationId xmlns:a16="http://schemas.microsoft.com/office/drawing/2014/main" id="{750EA960-D49D-4C48-8267-A6A910D9D47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174" t="26896" r="6705" b="16654"/>
            <a:stretch/>
          </p:blipFill>
          <p:spPr bwMode="auto">
            <a:xfrm>
              <a:off x="10106504" y="4443599"/>
              <a:ext cx="1982055" cy="11817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5417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Principaux systèmes de RA</a:t>
            </a:r>
          </a:p>
        </p:txBody>
      </p:sp>
      <p:sp>
        <p:nvSpPr>
          <p:cNvPr id="3" name="Espace réservé du contenu 2"/>
          <p:cNvSpPr>
            <a:spLocks noGrp="1"/>
          </p:cNvSpPr>
          <p:nvPr>
            <p:ph idx="1"/>
          </p:nvPr>
        </p:nvSpPr>
        <p:spPr/>
        <p:txBody>
          <a:bodyPr/>
          <a:lstStyle/>
          <a:p>
            <a:pPr marL="0" indent="0">
              <a:buNone/>
            </a:pPr>
            <a:r>
              <a:rPr lang="fr-FR" dirty="0"/>
              <a:t>3 types d’affichage:</a:t>
            </a:r>
          </a:p>
          <a:p>
            <a:r>
              <a:rPr lang="fr-FR" dirty="0"/>
              <a:t>Via un dispositif semi-transparent</a:t>
            </a:r>
          </a:p>
          <a:p>
            <a:r>
              <a:rPr lang="fr-FR" dirty="0"/>
              <a:t>Par projection</a:t>
            </a:r>
          </a:p>
          <a:p>
            <a:r>
              <a:rPr lang="fr-FR" dirty="0"/>
              <a:t>Affichage sur flux vidéo</a:t>
            </a:r>
          </a:p>
        </p:txBody>
      </p:sp>
    </p:spTree>
    <p:extLst>
      <p:ext uri="{BB962C8B-B14F-4D97-AF65-F5344CB8AC3E}">
        <p14:creationId xmlns:p14="http://schemas.microsoft.com/office/powerpoint/2010/main" val="2443311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395288" y="274638"/>
            <a:ext cx="8229600" cy="1143000"/>
          </a:xfrm>
        </p:spPr>
        <p:txBody>
          <a:bodyPr/>
          <a:lstStyle/>
          <a:p>
            <a:pPr eaLnBrk="1" hangingPunct="1"/>
            <a:r>
              <a:rPr lang="fr-FR" altLang="fr-FR" b="1" dirty="0">
                <a:solidFill>
                  <a:srgbClr val="FE670A"/>
                </a:solidFill>
              </a:rPr>
              <a:t>Lunettes de RA</a:t>
            </a:r>
          </a:p>
        </p:txBody>
      </p:sp>
      <p:sp>
        <p:nvSpPr>
          <p:cNvPr id="7173" name="Rectangle 1"/>
          <p:cNvSpPr>
            <a:spLocks noChangeArrowheads="1"/>
          </p:cNvSpPr>
          <p:nvPr/>
        </p:nvSpPr>
        <p:spPr bwMode="auto">
          <a:xfrm>
            <a:off x="684213" y="1700213"/>
            <a:ext cx="7704137" cy="51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1200"/>
              </a:spcBef>
            </a:pPr>
            <a:r>
              <a:rPr lang="fr-FR" altLang="fr-FR" dirty="0"/>
              <a:t>Google</a:t>
            </a:r>
          </a:p>
          <a:p>
            <a:pPr eaLnBrk="1" hangingPunct="1">
              <a:spcBef>
                <a:spcPts val="1200"/>
              </a:spcBef>
            </a:pPr>
            <a:endParaRPr lang="fr-FR" altLang="fr-FR" dirty="0"/>
          </a:p>
          <a:p>
            <a:pPr eaLnBrk="1" hangingPunct="1">
              <a:spcBef>
                <a:spcPts val="1200"/>
              </a:spcBef>
            </a:pPr>
            <a:r>
              <a:rPr lang="fr-FR" altLang="fr-FR" dirty="0" err="1"/>
              <a:t>VuViZ</a:t>
            </a:r>
            <a:endParaRPr lang="fr-FR" altLang="fr-FR" dirty="0"/>
          </a:p>
          <a:p>
            <a:pPr eaLnBrk="1" hangingPunct="1">
              <a:spcBef>
                <a:spcPts val="1200"/>
              </a:spcBef>
            </a:pPr>
            <a:endParaRPr lang="fr-FR" altLang="fr-FR" dirty="0"/>
          </a:p>
          <a:p>
            <a:pPr eaLnBrk="1" hangingPunct="1">
              <a:spcBef>
                <a:spcPts val="1200"/>
              </a:spcBef>
            </a:pPr>
            <a:r>
              <a:rPr lang="fr-FR" altLang="fr-FR" dirty="0" err="1"/>
              <a:t>Daqri</a:t>
            </a:r>
            <a:endParaRPr lang="fr-FR" altLang="fr-FR" dirty="0"/>
          </a:p>
          <a:p>
            <a:pPr eaLnBrk="1" hangingPunct="1">
              <a:spcBef>
                <a:spcPts val="1200"/>
              </a:spcBef>
            </a:pPr>
            <a:endParaRPr lang="fr-FR" altLang="fr-FR" dirty="0"/>
          </a:p>
          <a:p>
            <a:pPr eaLnBrk="1" hangingPunct="1">
              <a:spcBef>
                <a:spcPts val="1200"/>
              </a:spcBef>
            </a:pPr>
            <a:r>
              <a:rPr lang="fr-FR" altLang="fr-FR" dirty="0" err="1"/>
              <a:t>Laster</a:t>
            </a:r>
            <a:endParaRPr lang="fr-FR" altLang="fr-FR" dirty="0"/>
          </a:p>
          <a:p>
            <a:pPr eaLnBrk="1" hangingPunct="1">
              <a:spcBef>
                <a:spcPts val="1200"/>
              </a:spcBef>
            </a:pPr>
            <a:endParaRPr lang="fr-FR" altLang="fr-FR" dirty="0"/>
          </a:p>
        </p:txBody>
      </p:sp>
      <p:pic>
        <p:nvPicPr>
          <p:cNvPr id="4100" name="Picture 4" descr="http://socialcompare.com/u/1504/daqrish_2c7792708dda434d14b4d660fb8ed29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290" y="3789040"/>
            <a:ext cx="2128723"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ocialcompare.com/u/1501/google-glass_5563d964026b9df0df25502af22cde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2473" y="1484784"/>
            <a:ext cx="2056705" cy="11558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ocialcompare.com/u/1511/replacement-glass-for-google-glass-2-0-by-luxottica_791c30687c281d80f162e75546c5b6a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1393824"/>
            <a:ext cx="2137420" cy="12468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ocialcompare.com/u/1503/laster_2a2fe5f5272ed64c8cb99b3379df601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6500" y="5384800"/>
            <a:ext cx="2527548" cy="147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38873" y="6439972"/>
            <a:ext cx="746102" cy="369332"/>
          </a:xfrm>
          <a:prstGeom prst="rect">
            <a:avLst/>
          </a:prstGeom>
        </p:spPr>
        <p:txBody>
          <a:bodyPr wrap="none">
            <a:spAutoFit/>
          </a:bodyPr>
          <a:lstStyle/>
          <a:p>
            <a:r>
              <a:rPr lang="fr-FR"/>
              <a:t>WAVƎ</a:t>
            </a:r>
            <a:endParaRPr lang="fr-FR" dirty="0"/>
          </a:p>
        </p:txBody>
      </p:sp>
      <p:sp>
        <p:nvSpPr>
          <p:cNvPr id="3" name="Rectangle 2"/>
          <p:cNvSpPr/>
          <p:nvPr/>
        </p:nvSpPr>
        <p:spPr>
          <a:xfrm>
            <a:off x="6513189" y="5877272"/>
            <a:ext cx="1483483" cy="369332"/>
          </a:xfrm>
          <a:prstGeom prst="rect">
            <a:avLst/>
          </a:prstGeom>
        </p:spPr>
        <p:txBody>
          <a:bodyPr wrap="none">
            <a:spAutoFit/>
          </a:bodyPr>
          <a:lstStyle/>
          <a:p>
            <a:r>
              <a:rPr lang="fr-FR" dirty="0"/>
              <a:t>Smart </a:t>
            </a:r>
            <a:r>
              <a:rPr lang="fr-FR" dirty="0" err="1"/>
              <a:t>Helmet</a:t>
            </a:r>
            <a:endParaRPr lang="fr-FR" dirty="0"/>
          </a:p>
        </p:txBody>
      </p:sp>
      <p:pic>
        <p:nvPicPr>
          <p:cNvPr id="4108" name="Picture 12" descr="http://socialcompare.com/u/1602/m300_ad54de3874d039b4ec729610f80e195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972" y="2717587"/>
            <a:ext cx="3574603" cy="15371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94378" y="3789040"/>
            <a:ext cx="732893" cy="369332"/>
          </a:xfrm>
          <a:prstGeom prst="rect">
            <a:avLst/>
          </a:prstGeom>
        </p:spPr>
        <p:txBody>
          <a:bodyPr wrap="square">
            <a:spAutoFit/>
          </a:bodyPr>
          <a:lstStyle/>
          <a:p>
            <a:r>
              <a:rPr lang="fr-FR" dirty="0"/>
              <a:t>M300</a:t>
            </a:r>
          </a:p>
        </p:txBody>
      </p:sp>
      <p:sp>
        <p:nvSpPr>
          <p:cNvPr id="5" name="Rectangle 4"/>
          <p:cNvSpPr/>
          <p:nvPr/>
        </p:nvSpPr>
        <p:spPr>
          <a:xfrm>
            <a:off x="6756642" y="2636912"/>
            <a:ext cx="1891865" cy="369332"/>
          </a:xfrm>
          <a:prstGeom prst="rect">
            <a:avLst/>
          </a:prstGeom>
        </p:spPr>
        <p:txBody>
          <a:bodyPr wrap="none">
            <a:spAutoFit/>
          </a:bodyPr>
          <a:lstStyle/>
          <a:p>
            <a:r>
              <a:rPr lang="fr-FR" dirty="0"/>
              <a:t>Glass 2 (A4R-GG1)</a:t>
            </a:r>
          </a:p>
        </p:txBody>
      </p:sp>
      <p:sp>
        <p:nvSpPr>
          <p:cNvPr id="6" name="Rectangle 5"/>
          <p:cNvSpPr/>
          <p:nvPr/>
        </p:nvSpPr>
        <p:spPr>
          <a:xfrm>
            <a:off x="5194562" y="2636912"/>
            <a:ext cx="673582" cy="369332"/>
          </a:xfrm>
          <a:prstGeom prst="rect">
            <a:avLst/>
          </a:prstGeom>
        </p:spPr>
        <p:txBody>
          <a:bodyPr wrap="none">
            <a:spAutoFit/>
          </a:bodyPr>
          <a:lstStyle/>
          <a:p>
            <a:r>
              <a:rPr lang="fr-FR" dirty="0"/>
              <a:t>Glass</a:t>
            </a:r>
          </a:p>
        </p:txBody>
      </p:sp>
    </p:spTree>
    <p:extLst>
      <p:ext uri="{BB962C8B-B14F-4D97-AF65-F5344CB8AC3E}">
        <p14:creationId xmlns:p14="http://schemas.microsoft.com/office/powerpoint/2010/main" val="247550794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35786</TotalTime>
  <Words>1449</Words>
  <Application>Microsoft Office PowerPoint</Application>
  <PresentationFormat>Affichage à l'écran (4:3)</PresentationFormat>
  <Paragraphs>292</Paragraphs>
  <Slides>41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41</vt:i4>
      </vt:variant>
    </vt:vector>
  </HeadingPairs>
  <TitlesOfParts>
    <vt:vector size="46" baseType="lpstr">
      <vt:lpstr>Arial</vt:lpstr>
      <vt:lpstr>Arial Black</vt:lpstr>
      <vt:lpstr>Calibri</vt:lpstr>
      <vt:lpstr>Verdana</vt:lpstr>
      <vt:lpstr>Thème Office</vt:lpstr>
      <vt:lpstr>Présentation PowerPoint</vt:lpstr>
      <vt:lpstr>Plan du cours</vt:lpstr>
      <vt:lpstr>Plan Cours 2</vt:lpstr>
      <vt:lpstr>Rappel du premier cours</vt:lpstr>
      <vt:lpstr>Qu’est-ce que la Réalité augmentée?</vt:lpstr>
      <vt:lpstr>Questions Cruciales</vt:lpstr>
      <vt:lpstr>Comment choisir son système de RA</vt:lpstr>
      <vt:lpstr>Principaux systèmes de RA</vt:lpstr>
      <vt:lpstr>Lunettes de RA</vt:lpstr>
      <vt:lpstr>Lunettes de RA/RV/RM</vt:lpstr>
      <vt:lpstr>Affichage par projection</vt:lpstr>
      <vt:lpstr>Principaux systèmes de RA</vt:lpstr>
      <vt:lpstr>RA Fixe</vt:lpstr>
      <vt:lpstr>RA avec caméra Fixe</vt:lpstr>
      <vt:lpstr>RA avec caméra Mobile</vt:lpstr>
      <vt:lpstr>Types de RA mobile</vt:lpstr>
      <vt:lpstr>Types de RA mobile</vt:lpstr>
      <vt:lpstr>Exemples de Marqueur image</vt:lpstr>
      <vt:lpstr>Exemple de Marqueur image</vt:lpstr>
      <vt:lpstr>Qu’est-ce qu’une primitive</vt:lpstr>
      <vt:lpstr>Qu’est-ce qu’une primitive</vt:lpstr>
      <vt:lpstr>Détecteur de primitive</vt:lpstr>
      <vt:lpstr>Détection de coins</vt:lpstr>
      <vt:lpstr>Descripteur de points</vt:lpstr>
      <vt:lpstr>Descripteur de points</vt:lpstr>
      <vt:lpstr>Descripteur de points</vt:lpstr>
      <vt:lpstr>Technologies nécessaires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Pour la prochaine fois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Présenter un projet de création</dc:title>
  <dc:creator>vestri</dc:creator>
  <cp:lastModifiedBy>christophe vestri</cp:lastModifiedBy>
  <cp:revision>753</cp:revision>
  <cp:lastPrinted>2014-09-04T07:56:26Z</cp:lastPrinted>
  <dcterms:modified xsi:type="dcterms:W3CDTF">2022-02-28T22:07:23Z</dcterms:modified>
</cp:coreProperties>
</file>